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58" r:id="rId6"/>
    <p:sldId id="348" r:id="rId7"/>
    <p:sldId id="375" r:id="rId8"/>
    <p:sldId id="350" r:id="rId9"/>
    <p:sldId id="351" r:id="rId10"/>
    <p:sldId id="352" r:id="rId11"/>
    <p:sldId id="353" r:id="rId12"/>
    <p:sldId id="354" r:id="rId13"/>
    <p:sldId id="355" r:id="rId14"/>
    <p:sldId id="356" r:id="rId15"/>
    <p:sldId id="384" r:id="rId16"/>
    <p:sldId id="383" r:id="rId17"/>
    <p:sldId id="376" r:id="rId18"/>
    <p:sldId id="357" r:id="rId19"/>
    <p:sldId id="378" r:id="rId20"/>
    <p:sldId id="379" r:id="rId21"/>
    <p:sldId id="380" r:id="rId22"/>
    <p:sldId id="381" r:id="rId23"/>
    <p:sldId id="385" r:id="rId24"/>
    <p:sldId id="374" r:id="rId25"/>
    <p:sldId id="373" r:id="rId26"/>
    <p:sldId id="2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000"/>
    <a:srgbClr val="00308F"/>
    <a:srgbClr val="D23217"/>
    <a:srgbClr val="260859"/>
    <a:srgbClr val="D43C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20ADCE-2229-4EB1-813B-9FC918F1427C}" type="datetimeFigureOut">
              <a:rPr lang="en-GB" smtClean="0"/>
              <a:t>07/04/2023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FDF15-F29D-481E-8A88-F0C8AB0005F6}" type="slidenum">
              <a:rPr lang="en-GB" smtClean="0"/>
              <a:t>‹#›</a:t>
            </a:fld>
            <a:endParaRPr lang="en-GB"/>
          </a:p>
        </p:txBody>
      </p:sp>
    </p:spTree>
    <p:extLst>
      <p:ext uri="{BB962C8B-B14F-4D97-AF65-F5344CB8AC3E}">
        <p14:creationId xmlns:p14="http://schemas.microsoft.com/office/powerpoint/2010/main" val="253826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75C89-DD5B-4585-9F63-F86F567104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41D8C17-56C1-430D-BF52-B2D80B261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01381F-3757-45BE-9B2A-B0910083B207}"/>
              </a:ext>
            </a:extLst>
          </p:cNvPr>
          <p:cNvSpPr>
            <a:spLocks noGrp="1"/>
          </p:cNvSpPr>
          <p:nvPr>
            <p:ph type="dt" sz="half" idx="10"/>
          </p:nvPr>
        </p:nvSpPr>
        <p:spPr/>
        <p:txBody>
          <a:bodyPr/>
          <a:lstStyle/>
          <a:p>
            <a:fld id="{CD529480-9F0E-4BB1-A800-10CF79A9ABCE}" type="datetimeFigureOut">
              <a:rPr lang="en-GB" smtClean="0"/>
              <a:t>07/04/2023</a:t>
            </a:fld>
            <a:endParaRPr lang="en-GB"/>
          </a:p>
        </p:txBody>
      </p:sp>
      <p:sp>
        <p:nvSpPr>
          <p:cNvPr id="5" name="Footer Placeholder 4">
            <a:extLst>
              <a:ext uri="{FF2B5EF4-FFF2-40B4-BE49-F238E27FC236}">
                <a16:creationId xmlns:a16="http://schemas.microsoft.com/office/drawing/2014/main" id="{0D2DF28C-E3BB-4699-BFF3-6E26A91BB2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6A2559-EA77-439F-8803-595ECC1E39AE}"/>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252839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09AB-DAEF-42C6-B81D-B7E0706966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0D4462-928B-45FF-ADEC-7715BA1F6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5AD0BE-785A-49BA-B096-77282E4DBF62}"/>
              </a:ext>
            </a:extLst>
          </p:cNvPr>
          <p:cNvSpPr>
            <a:spLocks noGrp="1"/>
          </p:cNvSpPr>
          <p:nvPr>
            <p:ph type="dt" sz="half" idx="10"/>
          </p:nvPr>
        </p:nvSpPr>
        <p:spPr/>
        <p:txBody>
          <a:bodyPr/>
          <a:lstStyle/>
          <a:p>
            <a:fld id="{CD529480-9F0E-4BB1-A800-10CF79A9ABCE}" type="datetimeFigureOut">
              <a:rPr lang="en-GB" smtClean="0"/>
              <a:t>07/04/2023</a:t>
            </a:fld>
            <a:endParaRPr lang="en-GB"/>
          </a:p>
        </p:txBody>
      </p:sp>
      <p:sp>
        <p:nvSpPr>
          <p:cNvPr id="5" name="Footer Placeholder 4">
            <a:extLst>
              <a:ext uri="{FF2B5EF4-FFF2-40B4-BE49-F238E27FC236}">
                <a16:creationId xmlns:a16="http://schemas.microsoft.com/office/drawing/2014/main" id="{41F8E101-96E8-401E-9900-96AE5036F2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6BA546-A816-4DB8-9AF8-B57BC7664261}"/>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36521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2E218-AA2D-4159-901B-52AA4E89C1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46F38E-78C2-4574-8C2E-CB4C7DBEC1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B14172-8AA1-4AA9-BC79-C64A6D0A9133}"/>
              </a:ext>
            </a:extLst>
          </p:cNvPr>
          <p:cNvSpPr>
            <a:spLocks noGrp="1"/>
          </p:cNvSpPr>
          <p:nvPr>
            <p:ph type="dt" sz="half" idx="10"/>
          </p:nvPr>
        </p:nvSpPr>
        <p:spPr/>
        <p:txBody>
          <a:bodyPr/>
          <a:lstStyle/>
          <a:p>
            <a:fld id="{CD529480-9F0E-4BB1-A800-10CF79A9ABCE}" type="datetimeFigureOut">
              <a:rPr lang="en-GB" smtClean="0"/>
              <a:t>07/04/2023</a:t>
            </a:fld>
            <a:endParaRPr lang="en-GB"/>
          </a:p>
        </p:txBody>
      </p:sp>
      <p:sp>
        <p:nvSpPr>
          <p:cNvPr id="5" name="Footer Placeholder 4">
            <a:extLst>
              <a:ext uri="{FF2B5EF4-FFF2-40B4-BE49-F238E27FC236}">
                <a16:creationId xmlns:a16="http://schemas.microsoft.com/office/drawing/2014/main" id="{A34FD527-38D1-474C-AC1B-C820D9B174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8F8DCC-6D92-412E-94A5-4BC51FC8B552}"/>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374357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090C-072A-4725-A8BD-516F325069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B8523B-6615-4ACF-A549-E9718EAE3E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F35A01-E1DA-4578-8CD8-9E5425DD71A1}"/>
              </a:ext>
            </a:extLst>
          </p:cNvPr>
          <p:cNvSpPr>
            <a:spLocks noGrp="1"/>
          </p:cNvSpPr>
          <p:nvPr>
            <p:ph type="dt" sz="half" idx="10"/>
          </p:nvPr>
        </p:nvSpPr>
        <p:spPr/>
        <p:txBody>
          <a:bodyPr/>
          <a:lstStyle/>
          <a:p>
            <a:fld id="{CD529480-9F0E-4BB1-A800-10CF79A9ABCE}" type="datetimeFigureOut">
              <a:rPr lang="en-GB" smtClean="0"/>
              <a:t>07/04/2023</a:t>
            </a:fld>
            <a:endParaRPr lang="en-GB"/>
          </a:p>
        </p:txBody>
      </p:sp>
      <p:sp>
        <p:nvSpPr>
          <p:cNvPr id="5" name="Footer Placeholder 4">
            <a:extLst>
              <a:ext uri="{FF2B5EF4-FFF2-40B4-BE49-F238E27FC236}">
                <a16:creationId xmlns:a16="http://schemas.microsoft.com/office/drawing/2014/main" id="{7CDC3E14-47E8-42EB-92BA-E7B6FA6C4C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54F4F3-E0D4-4E59-ADB0-6D62BD921107}"/>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317018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0BB6-6742-452E-A65D-C1E4FDBE5F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E46E142-C0B5-476F-B245-00F7922941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0E4C61-4FDB-4901-B336-5B15F5C8456B}"/>
              </a:ext>
            </a:extLst>
          </p:cNvPr>
          <p:cNvSpPr>
            <a:spLocks noGrp="1"/>
          </p:cNvSpPr>
          <p:nvPr>
            <p:ph type="dt" sz="half" idx="10"/>
          </p:nvPr>
        </p:nvSpPr>
        <p:spPr/>
        <p:txBody>
          <a:bodyPr/>
          <a:lstStyle/>
          <a:p>
            <a:fld id="{CD529480-9F0E-4BB1-A800-10CF79A9ABCE}" type="datetimeFigureOut">
              <a:rPr lang="en-GB" smtClean="0"/>
              <a:t>07/04/2023</a:t>
            </a:fld>
            <a:endParaRPr lang="en-GB"/>
          </a:p>
        </p:txBody>
      </p:sp>
      <p:sp>
        <p:nvSpPr>
          <p:cNvPr id="5" name="Footer Placeholder 4">
            <a:extLst>
              <a:ext uri="{FF2B5EF4-FFF2-40B4-BE49-F238E27FC236}">
                <a16:creationId xmlns:a16="http://schemas.microsoft.com/office/drawing/2014/main" id="{503DB1EB-EF11-45F9-8678-854B0D6ABE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131A20-45AC-4657-8275-CB76FEF59C95}"/>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110030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1A34-9800-4DCE-BE94-3AF6B924E9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A05240-8F49-44AF-BD69-FBBE648327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00AC79-DF2B-43F7-AC9D-AF9BAB7B0B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3407DF-AF48-44B1-8743-0ABEE6CE84D1}"/>
              </a:ext>
            </a:extLst>
          </p:cNvPr>
          <p:cNvSpPr>
            <a:spLocks noGrp="1"/>
          </p:cNvSpPr>
          <p:nvPr>
            <p:ph type="dt" sz="half" idx="10"/>
          </p:nvPr>
        </p:nvSpPr>
        <p:spPr/>
        <p:txBody>
          <a:bodyPr/>
          <a:lstStyle/>
          <a:p>
            <a:fld id="{CD529480-9F0E-4BB1-A800-10CF79A9ABCE}" type="datetimeFigureOut">
              <a:rPr lang="en-GB" smtClean="0"/>
              <a:t>07/04/2023</a:t>
            </a:fld>
            <a:endParaRPr lang="en-GB"/>
          </a:p>
        </p:txBody>
      </p:sp>
      <p:sp>
        <p:nvSpPr>
          <p:cNvPr id="6" name="Footer Placeholder 5">
            <a:extLst>
              <a:ext uri="{FF2B5EF4-FFF2-40B4-BE49-F238E27FC236}">
                <a16:creationId xmlns:a16="http://schemas.microsoft.com/office/drawing/2014/main" id="{0B1B2CDD-5FF9-41D5-BAC4-5D0E472733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8DE3C4-617E-4396-9D81-75F892664D1A}"/>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278231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222B7-79D8-4E71-BBF4-325B25FEA1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838F33-039C-4A07-8B94-B1BFC5EF73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1B0F7D-FFB5-48DD-A511-05674CDA83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32F6EF-7E59-45EA-A5ED-BD6B000351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13556B-3BB8-4770-8D4F-0E68DD206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D8EDEE-F5D7-4FC8-9DD1-EDB02439768B}"/>
              </a:ext>
            </a:extLst>
          </p:cNvPr>
          <p:cNvSpPr>
            <a:spLocks noGrp="1"/>
          </p:cNvSpPr>
          <p:nvPr>
            <p:ph type="dt" sz="half" idx="10"/>
          </p:nvPr>
        </p:nvSpPr>
        <p:spPr/>
        <p:txBody>
          <a:bodyPr/>
          <a:lstStyle/>
          <a:p>
            <a:fld id="{CD529480-9F0E-4BB1-A800-10CF79A9ABCE}" type="datetimeFigureOut">
              <a:rPr lang="en-GB" smtClean="0"/>
              <a:t>07/04/2023</a:t>
            </a:fld>
            <a:endParaRPr lang="en-GB"/>
          </a:p>
        </p:txBody>
      </p:sp>
      <p:sp>
        <p:nvSpPr>
          <p:cNvPr id="8" name="Footer Placeholder 7">
            <a:extLst>
              <a:ext uri="{FF2B5EF4-FFF2-40B4-BE49-F238E27FC236}">
                <a16:creationId xmlns:a16="http://schemas.microsoft.com/office/drawing/2014/main" id="{158ACDDC-C9A2-43CC-8677-89CE9FBEE5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7D7EB5-E7D5-4F98-9C90-362D12694588}"/>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136927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33F1-0354-4C3F-9376-1A0AE5C4BC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3D5CBB-40E8-4A01-8F2A-8B9E08E903A6}"/>
              </a:ext>
            </a:extLst>
          </p:cNvPr>
          <p:cNvSpPr>
            <a:spLocks noGrp="1"/>
          </p:cNvSpPr>
          <p:nvPr>
            <p:ph type="dt" sz="half" idx="10"/>
          </p:nvPr>
        </p:nvSpPr>
        <p:spPr/>
        <p:txBody>
          <a:bodyPr/>
          <a:lstStyle/>
          <a:p>
            <a:fld id="{CD529480-9F0E-4BB1-A800-10CF79A9ABCE}" type="datetimeFigureOut">
              <a:rPr lang="en-GB" smtClean="0"/>
              <a:t>07/04/2023</a:t>
            </a:fld>
            <a:endParaRPr lang="en-GB"/>
          </a:p>
        </p:txBody>
      </p:sp>
      <p:sp>
        <p:nvSpPr>
          <p:cNvPr id="4" name="Footer Placeholder 3">
            <a:extLst>
              <a:ext uri="{FF2B5EF4-FFF2-40B4-BE49-F238E27FC236}">
                <a16:creationId xmlns:a16="http://schemas.microsoft.com/office/drawing/2014/main" id="{AE66B99D-6AF0-4451-A11B-CAD5DC389E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700828-CEAB-410F-B1BF-C7F358B15945}"/>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3554054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A1D4C8-B3DD-4C56-B89E-ABE308097AE5}"/>
              </a:ext>
            </a:extLst>
          </p:cNvPr>
          <p:cNvSpPr>
            <a:spLocks noGrp="1"/>
          </p:cNvSpPr>
          <p:nvPr>
            <p:ph type="dt" sz="half" idx="10"/>
          </p:nvPr>
        </p:nvSpPr>
        <p:spPr/>
        <p:txBody>
          <a:bodyPr/>
          <a:lstStyle/>
          <a:p>
            <a:fld id="{CD529480-9F0E-4BB1-A800-10CF79A9ABCE}" type="datetimeFigureOut">
              <a:rPr lang="en-GB" smtClean="0"/>
              <a:t>07/04/2023</a:t>
            </a:fld>
            <a:endParaRPr lang="en-GB"/>
          </a:p>
        </p:txBody>
      </p:sp>
      <p:sp>
        <p:nvSpPr>
          <p:cNvPr id="3" name="Footer Placeholder 2">
            <a:extLst>
              <a:ext uri="{FF2B5EF4-FFF2-40B4-BE49-F238E27FC236}">
                <a16:creationId xmlns:a16="http://schemas.microsoft.com/office/drawing/2014/main" id="{AF37E9EF-35A2-4249-8375-98629E7DD8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359523-F343-4016-BA9C-49E2873FC8AB}"/>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130375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477E-B8CA-498F-863A-88FE77FFA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60D07A-A76B-4CC0-AC89-7635AB4CEC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4C0C4D-B369-4173-81BA-679F8EAAD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833BEC-6CDB-4447-88CB-8D05D17199B4}"/>
              </a:ext>
            </a:extLst>
          </p:cNvPr>
          <p:cNvSpPr>
            <a:spLocks noGrp="1"/>
          </p:cNvSpPr>
          <p:nvPr>
            <p:ph type="dt" sz="half" idx="10"/>
          </p:nvPr>
        </p:nvSpPr>
        <p:spPr/>
        <p:txBody>
          <a:bodyPr/>
          <a:lstStyle/>
          <a:p>
            <a:fld id="{CD529480-9F0E-4BB1-A800-10CF79A9ABCE}" type="datetimeFigureOut">
              <a:rPr lang="en-GB" smtClean="0"/>
              <a:t>07/04/2023</a:t>
            </a:fld>
            <a:endParaRPr lang="en-GB"/>
          </a:p>
        </p:txBody>
      </p:sp>
      <p:sp>
        <p:nvSpPr>
          <p:cNvPr id="6" name="Footer Placeholder 5">
            <a:extLst>
              <a:ext uri="{FF2B5EF4-FFF2-40B4-BE49-F238E27FC236}">
                <a16:creationId xmlns:a16="http://schemas.microsoft.com/office/drawing/2014/main" id="{C0F2CC14-2C0D-450F-A9DE-D41F933AA3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DA5333-5526-40A0-BA72-D4572717C781}"/>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84066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A104-6C36-4932-BD15-95FA38724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915E80-64EC-4D92-921F-F4BD980C72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F0B7EB-9150-41A3-A239-3C4E6C2B3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6EE6C8-92B6-4F9F-8C68-82E6224A8527}"/>
              </a:ext>
            </a:extLst>
          </p:cNvPr>
          <p:cNvSpPr>
            <a:spLocks noGrp="1"/>
          </p:cNvSpPr>
          <p:nvPr>
            <p:ph type="dt" sz="half" idx="10"/>
          </p:nvPr>
        </p:nvSpPr>
        <p:spPr/>
        <p:txBody>
          <a:bodyPr/>
          <a:lstStyle/>
          <a:p>
            <a:fld id="{CD529480-9F0E-4BB1-A800-10CF79A9ABCE}" type="datetimeFigureOut">
              <a:rPr lang="en-GB" smtClean="0"/>
              <a:t>07/04/2023</a:t>
            </a:fld>
            <a:endParaRPr lang="en-GB"/>
          </a:p>
        </p:txBody>
      </p:sp>
      <p:sp>
        <p:nvSpPr>
          <p:cNvPr id="6" name="Footer Placeholder 5">
            <a:extLst>
              <a:ext uri="{FF2B5EF4-FFF2-40B4-BE49-F238E27FC236}">
                <a16:creationId xmlns:a16="http://schemas.microsoft.com/office/drawing/2014/main" id="{E7FF234D-39F1-44EC-892F-0C285437A6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54B9E6-C0F8-4FD4-AC57-2AFF8D7954D0}"/>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167264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CEED58-6694-4570-B105-E70D206BA1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4C7D2A-9580-4140-9AAC-D12756E99C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7F91D-4F38-4CEB-AEDF-924B46BBB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29480-9F0E-4BB1-A800-10CF79A9ABCE}" type="datetimeFigureOut">
              <a:rPr lang="en-GB" smtClean="0"/>
              <a:t>07/04/2023</a:t>
            </a:fld>
            <a:endParaRPr lang="en-GB"/>
          </a:p>
        </p:txBody>
      </p:sp>
      <p:sp>
        <p:nvSpPr>
          <p:cNvPr id="5" name="Footer Placeholder 4">
            <a:extLst>
              <a:ext uri="{FF2B5EF4-FFF2-40B4-BE49-F238E27FC236}">
                <a16:creationId xmlns:a16="http://schemas.microsoft.com/office/drawing/2014/main" id="{33C508CB-8539-406C-BA6E-A470CC60B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642FBF-2B51-461E-93EC-77917BD3A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78CA4-4CEE-4938-BC10-55976642E945}" type="slidenum">
              <a:rPr lang="en-GB" smtClean="0"/>
              <a:t>‹#›</a:t>
            </a:fld>
            <a:endParaRPr lang="en-GB"/>
          </a:p>
        </p:txBody>
      </p:sp>
    </p:spTree>
    <p:extLst>
      <p:ext uri="{BB962C8B-B14F-4D97-AF65-F5344CB8AC3E}">
        <p14:creationId xmlns:p14="http://schemas.microsoft.com/office/powerpoint/2010/main" val="2321925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etect-inc.com/" TargetMode="External"/><Relationship Id="rId7"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hyperlink" Target="http://www.dronewatcher.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gif"/><Relationship Id="rId7"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3" Type="http://schemas.openxmlformats.org/officeDocument/2006/relationships/hyperlink" Target="http://www.detect-inc.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hyperlink" Target="http://www.dronewatcher.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detect-inc.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dronewatch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hyperlink" Target="https://www.usahas.com/"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10.jpg"/><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8B1AEA-5AF6-430A-BBE4-B7C9389FB535}"/>
              </a:ext>
            </a:extLst>
          </p:cNvPr>
          <p:cNvSpPr>
            <a:spLocks noGrp="1"/>
          </p:cNvSpPr>
          <p:nvPr>
            <p:ph type="subTitle" idx="1"/>
          </p:nvPr>
        </p:nvSpPr>
        <p:spPr>
          <a:xfrm>
            <a:off x="1" y="2024906"/>
            <a:ext cx="12191998" cy="1347467"/>
          </a:xfrm>
        </p:spPr>
        <p:txBody>
          <a:bodyPr>
            <a:noAutofit/>
          </a:bodyPr>
          <a:lstStyle/>
          <a:p>
            <a:r>
              <a:rPr lang="en-GB" sz="4400" dirty="0">
                <a:solidFill>
                  <a:schemeClr val="bg1">
                    <a:lumMod val="65000"/>
                  </a:schemeClr>
                </a:solidFill>
                <a:latin typeface="Impact" panose="020B0806030902050204" pitchFamily="34" charset="0"/>
              </a:rPr>
              <a:t>AVIAN HAZARD ADVISORY SYSTEM (AHAS)</a:t>
            </a:r>
          </a:p>
          <a:p>
            <a:r>
              <a:rPr lang="en-GB" sz="4400" dirty="0">
                <a:solidFill>
                  <a:schemeClr val="bg1">
                    <a:lumMod val="65000"/>
                  </a:schemeClr>
                </a:solidFill>
                <a:latin typeface="Impact" panose="020B0806030902050204" pitchFamily="34" charset="0"/>
              </a:rPr>
              <a:t>Web Page Update</a:t>
            </a:r>
          </a:p>
        </p:txBody>
      </p:sp>
      <p:pic>
        <p:nvPicPr>
          <p:cNvPr id="5" name="Picture 4">
            <a:extLst>
              <a:ext uri="{FF2B5EF4-FFF2-40B4-BE49-F238E27FC236}">
                <a16:creationId xmlns:a16="http://schemas.microsoft.com/office/drawing/2014/main" id="{4485B62B-C8A8-4A49-8688-F4FA3E77464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908" y="412387"/>
            <a:ext cx="3530850" cy="1360848"/>
          </a:xfrm>
          <a:prstGeom prst="rect">
            <a:avLst/>
          </a:prstGeom>
        </p:spPr>
      </p:pic>
      <p:cxnSp>
        <p:nvCxnSpPr>
          <p:cNvPr id="8" name="Straight Connector 7">
            <a:extLst>
              <a:ext uri="{FF2B5EF4-FFF2-40B4-BE49-F238E27FC236}">
                <a16:creationId xmlns:a16="http://schemas.microsoft.com/office/drawing/2014/main" id="{4231D221-1F23-4297-9C84-6A9FDDA41193}"/>
              </a:ext>
            </a:extLst>
          </p:cNvPr>
          <p:cNvCxnSpPr/>
          <p:nvPr/>
        </p:nvCxnSpPr>
        <p:spPr>
          <a:xfrm>
            <a:off x="0" y="5603846"/>
            <a:ext cx="12192000" cy="0"/>
          </a:xfrm>
          <a:prstGeom prst="line">
            <a:avLst/>
          </a:prstGeom>
          <a:ln w="57150">
            <a:solidFill>
              <a:srgbClr val="00308F"/>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36C64E-2CC6-4AF2-A723-6BA112F88A4F}"/>
              </a:ext>
            </a:extLst>
          </p:cNvPr>
          <p:cNvSpPr txBox="1"/>
          <p:nvPr/>
        </p:nvSpPr>
        <p:spPr>
          <a:xfrm>
            <a:off x="1397" y="5873691"/>
            <a:ext cx="12191999" cy="738664"/>
          </a:xfrm>
          <a:prstGeom prst="rect">
            <a:avLst/>
          </a:prstGeom>
          <a:noFill/>
        </p:spPr>
        <p:txBody>
          <a:bodyPr wrap="square" rtlCol="0">
            <a:spAutoFit/>
          </a:bodyPr>
          <a:lstStyle/>
          <a:p>
            <a:pPr algn="ctr"/>
            <a:r>
              <a:rPr lang="en-GB" sz="1400" dirty="0">
                <a:solidFill>
                  <a:schemeClr val="bg1"/>
                </a:solidFill>
                <a:latin typeface="Myriad Pro" panose="020B0503030403020204" pitchFamily="34" charset="0"/>
              </a:rPr>
              <a:t>Florida : California : Hawaii : Calgary : London : Beijing</a:t>
            </a:r>
          </a:p>
          <a:p>
            <a:pPr algn="ctr"/>
            <a:r>
              <a:rPr lang="en-GB" sz="1400" b="1" dirty="0">
                <a:solidFill>
                  <a:schemeClr val="bg1">
                    <a:lumMod val="65000"/>
                  </a:schemeClr>
                </a:solidFill>
                <a:latin typeface="Myriad Pro" panose="020B0503030403020204" pitchFamily="34" charset="0"/>
                <a:hlinkClick r:id="rId3">
                  <a:extLst>
                    <a:ext uri="{A12FA001-AC4F-418D-AE19-62706E023703}">
                      <ahyp:hlinkClr xmlns:ahyp="http://schemas.microsoft.com/office/drawing/2018/hyperlinkcolor" val="tx"/>
                    </a:ext>
                  </a:extLst>
                </a:hlinkClick>
              </a:rPr>
              <a:t>www.detect-inc.com</a:t>
            </a:r>
            <a:r>
              <a:rPr lang="en-GB" sz="1400" b="1" dirty="0">
                <a:solidFill>
                  <a:schemeClr val="bg1">
                    <a:lumMod val="65000"/>
                  </a:schemeClr>
                </a:solidFill>
                <a:latin typeface="Myriad Pro" panose="020B0503030403020204" pitchFamily="34" charset="0"/>
              </a:rPr>
              <a:t>     </a:t>
            </a:r>
            <a:r>
              <a:rPr lang="en-GB" sz="1400" b="1" dirty="0">
                <a:solidFill>
                  <a:schemeClr val="bg1">
                    <a:lumMod val="65000"/>
                  </a:schemeClr>
                </a:solidFill>
                <a:latin typeface="Myriad Pro" panose="020B0503030403020204" pitchFamily="34" charset="0"/>
                <a:hlinkClick r:id="rId4">
                  <a:extLst>
                    <a:ext uri="{A12FA001-AC4F-418D-AE19-62706E023703}">
                      <ahyp:hlinkClr xmlns:ahyp="http://schemas.microsoft.com/office/drawing/2018/hyperlinkcolor" val="tx"/>
                    </a:ext>
                  </a:extLst>
                </a:hlinkClick>
              </a:rPr>
              <a:t>www.dronewatcher.com</a:t>
            </a:r>
            <a:r>
              <a:rPr lang="en-GB" sz="1400" b="1" dirty="0">
                <a:solidFill>
                  <a:schemeClr val="bg1">
                    <a:lumMod val="65000"/>
                  </a:schemeClr>
                </a:solidFill>
                <a:latin typeface="Myriad Pro" panose="020B0503030403020204" pitchFamily="34" charset="0"/>
              </a:rPr>
              <a:t> </a:t>
            </a:r>
          </a:p>
          <a:p>
            <a:pPr algn="ctr"/>
            <a:r>
              <a:rPr lang="en-GB" sz="1400" dirty="0">
                <a:solidFill>
                  <a:schemeClr val="bg1"/>
                </a:solidFill>
                <a:latin typeface="Myriad Pro" panose="020B0503030403020204" pitchFamily="34" charset="0"/>
              </a:rPr>
              <a:t>Copyright 2022, DeTect, Inc, All Rights Reserved</a:t>
            </a:r>
          </a:p>
        </p:txBody>
      </p:sp>
      <p:pic>
        <p:nvPicPr>
          <p:cNvPr id="7" name="Google Shape;301;p30" descr="BASH Logo.jpg">
            <a:extLst>
              <a:ext uri="{FF2B5EF4-FFF2-40B4-BE49-F238E27FC236}">
                <a16:creationId xmlns:a16="http://schemas.microsoft.com/office/drawing/2014/main" id="{A369FC69-9533-2B58-4FB8-E60C091DE9CA}"/>
              </a:ext>
            </a:extLst>
          </p:cNvPr>
          <p:cNvPicPr preferRelativeResize="0"/>
          <p:nvPr/>
        </p:nvPicPr>
        <p:blipFill rotWithShape="1">
          <a:blip r:embed="rId5">
            <a:alphaModFix/>
          </a:blip>
          <a:srcRect/>
          <a:stretch/>
        </p:blipFill>
        <p:spPr>
          <a:xfrm>
            <a:off x="2549092" y="3490117"/>
            <a:ext cx="1900063" cy="2002984"/>
          </a:xfrm>
          <a:prstGeom prst="rect">
            <a:avLst/>
          </a:prstGeom>
          <a:noFill/>
          <a:ln>
            <a:noFill/>
          </a:ln>
        </p:spPr>
      </p:pic>
      <p:pic>
        <p:nvPicPr>
          <p:cNvPr id="10" name="Picture 9">
            <a:extLst>
              <a:ext uri="{FF2B5EF4-FFF2-40B4-BE49-F238E27FC236}">
                <a16:creationId xmlns:a16="http://schemas.microsoft.com/office/drawing/2014/main" id="{26B2FCEA-BDAA-7918-2A56-5D7BDA5312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30776" y="3640609"/>
            <a:ext cx="1662573" cy="1640405"/>
          </a:xfrm>
          <a:prstGeom prst="rect">
            <a:avLst/>
          </a:prstGeom>
        </p:spPr>
      </p:pic>
      <p:grpSp>
        <p:nvGrpSpPr>
          <p:cNvPr id="14" name="Group 13">
            <a:extLst>
              <a:ext uri="{FF2B5EF4-FFF2-40B4-BE49-F238E27FC236}">
                <a16:creationId xmlns:a16="http://schemas.microsoft.com/office/drawing/2014/main" id="{5CC3F46C-E6C0-1030-228B-A532679C87BC}"/>
              </a:ext>
            </a:extLst>
          </p:cNvPr>
          <p:cNvGrpSpPr/>
          <p:nvPr/>
        </p:nvGrpSpPr>
        <p:grpSpPr>
          <a:xfrm>
            <a:off x="4790114" y="3765816"/>
            <a:ext cx="2667699" cy="1384999"/>
            <a:chOff x="1224793" y="3540154"/>
            <a:chExt cx="2843868" cy="1476461"/>
          </a:xfrm>
        </p:grpSpPr>
        <p:sp>
          <p:nvSpPr>
            <p:cNvPr id="13" name="Rectangle 12">
              <a:extLst>
                <a:ext uri="{FF2B5EF4-FFF2-40B4-BE49-F238E27FC236}">
                  <a16:creationId xmlns:a16="http://schemas.microsoft.com/office/drawing/2014/main" id="{8FFDE9C0-5468-CDCA-1612-22EA8F73673A}"/>
                </a:ext>
              </a:extLst>
            </p:cNvPr>
            <p:cNvSpPr/>
            <p:nvPr/>
          </p:nvSpPr>
          <p:spPr>
            <a:xfrm>
              <a:off x="1224793" y="3540154"/>
              <a:ext cx="2843868" cy="1476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9B6AF6DD-19A0-3CF0-CA90-7AB63F1C18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2599" y="3764826"/>
              <a:ext cx="2448255" cy="1027116"/>
            </a:xfrm>
            <a:prstGeom prst="rect">
              <a:avLst/>
            </a:prstGeom>
          </p:spPr>
        </p:pic>
      </p:grpSp>
    </p:spTree>
    <p:extLst>
      <p:ext uri="{BB962C8B-B14F-4D97-AF65-F5344CB8AC3E}">
        <p14:creationId xmlns:p14="http://schemas.microsoft.com/office/powerpoint/2010/main" val="203791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356015"/>
            <a:ext cx="10137064" cy="495034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r>
              <a:rPr lang="en-GB" sz="2400" dirty="0">
                <a:latin typeface="Myriad Pro"/>
                <a:ea typeface="Roboto Light"/>
              </a:rPr>
              <a:t>The risk is determined by the Operation Risk Management chart (ORM).</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Probability is a function of the percentage of pixels with biological radar returns within any risk polygon (MOA, Route Segment, Airfield).</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Severity of outcome is a function of the average reflectivity(</a:t>
            </a:r>
            <a:r>
              <a:rPr lang="en-GB" sz="2000" dirty="0" err="1">
                <a:latin typeface="Myriad Pro" panose="020B0503030403020204" pitchFamily="34" charset="0"/>
                <a:ea typeface="Roboto Light" panose="02000000000000000000" pitchFamily="2" charset="0"/>
              </a:rPr>
              <a:t>dBZ</a:t>
            </a:r>
            <a:r>
              <a:rPr lang="en-GB" sz="2000" dirty="0">
                <a:latin typeface="Myriad Pro" panose="020B0503030403020204" pitchFamily="34" charset="0"/>
                <a:ea typeface="Roboto Light" panose="02000000000000000000" pitchFamily="2" charset="0"/>
              </a:rPr>
              <a:t>) values within the risk polygon.</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The higher the reflectivity values, the greater the biomass in that area of airspace.</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&lt;= 300 = Low, &gt; 4000 = Severe</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9</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872292"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Operation Risk Management ORM</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graphicFrame>
        <p:nvGraphicFramePr>
          <p:cNvPr id="2" name="Table 2">
            <a:extLst>
              <a:ext uri="{FF2B5EF4-FFF2-40B4-BE49-F238E27FC236}">
                <a16:creationId xmlns:a16="http://schemas.microsoft.com/office/drawing/2014/main" id="{D46B58B6-82F1-5826-C2AB-0C412E64AC76}"/>
              </a:ext>
            </a:extLst>
          </p:cNvPr>
          <p:cNvGraphicFramePr>
            <a:graphicFrameLocks noGrp="1"/>
          </p:cNvGraphicFramePr>
          <p:nvPr>
            <p:extLst>
              <p:ext uri="{D42A27DB-BD31-4B8C-83A1-F6EECF244321}">
                <p14:modId xmlns:p14="http://schemas.microsoft.com/office/powerpoint/2010/main" val="1839528200"/>
              </p:ext>
            </p:extLst>
          </p:nvPr>
        </p:nvGraphicFramePr>
        <p:xfrm>
          <a:off x="1874617" y="3806391"/>
          <a:ext cx="8128002" cy="295148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078188895"/>
                    </a:ext>
                  </a:extLst>
                </a:gridCol>
                <a:gridCol w="1354667">
                  <a:extLst>
                    <a:ext uri="{9D8B030D-6E8A-4147-A177-3AD203B41FA5}">
                      <a16:colId xmlns:a16="http://schemas.microsoft.com/office/drawing/2014/main" val="878991396"/>
                    </a:ext>
                  </a:extLst>
                </a:gridCol>
                <a:gridCol w="1354667">
                  <a:extLst>
                    <a:ext uri="{9D8B030D-6E8A-4147-A177-3AD203B41FA5}">
                      <a16:colId xmlns:a16="http://schemas.microsoft.com/office/drawing/2014/main" val="857708308"/>
                    </a:ext>
                  </a:extLst>
                </a:gridCol>
                <a:gridCol w="1354667">
                  <a:extLst>
                    <a:ext uri="{9D8B030D-6E8A-4147-A177-3AD203B41FA5}">
                      <a16:colId xmlns:a16="http://schemas.microsoft.com/office/drawing/2014/main" val="4284218466"/>
                    </a:ext>
                  </a:extLst>
                </a:gridCol>
                <a:gridCol w="1354667">
                  <a:extLst>
                    <a:ext uri="{9D8B030D-6E8A-4147-A177-3AD203B41FA5}">
                      <a16:colId xmlns:a16="http://schemas.microsoft.com/office/drawing/2014/main" val="3592464707"/>
                    </a:ext>
                  </a:extLst>
                </a:gridCol>
                <a:gridCol w="1354667">
                  <a:extLst>
                    <a:ext uri="{9D8B030D-6E8A-4147-A177-3AD203B41FA5}">
                      <a16:colId xmlns:a16="http://schemas.microsoft.com/office/drawing/2014/main" val="4169641547"/>
                    </a:ext>
                  </a:extLst>
                </a:gridCol>
              </a:tblGrid>
              <a:tr h="370840">
                <a:tc>
                  <a:txBody>
                    <a:bodyPr/>
                    <a:lstStyle/>
                    <a:p>
                      <a:endParaRPr lang="en-GB" dirty="0">
                        <a:latin typeface="Myriad Pro" panose="020B0503030403020204" pitchFamily="34" charset="0"/>
                      </a:endParaRPr>
                    </a:p>
                  </a:txBody>
                  <a:tcPr>
                    <a:solidFill>
                      <a:srgbClr val="00308F"/>
                    </a:solidFill>
                  </a:tcPr>
                </a:tc>
                <a:tc gridSpan="5">
                  <a:txBody>
                    <a:bodyPr/>
                    <a:lstStyle/>
                    <a:p>
                      <a:pPr algn="ctr"/>
                      <a:r>
                        <a:rPr lang="en-GB" sz="2000" b="0" dirty="0">
                          <a:latin typeface="Myriad Pro" panose="020B0503030403020204" pitchFamily="34" charset="0"/>
                        </a:rPr>
                        <a:t>Probability</a:t>
                      </a:r>
                    </a:p>
                  </a:txBody>
                  <a:tcPr>
                    <a:solidFill>
                      <a:srgbClr val="00308F"/>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401935371"/>
                  </a:ext>
                </a:extLst>
              </a:tr>
              <a:tr h="370840">
                <a:tc>
                  <a:txBody>
                    <a:bodyPr/>
                    <a:lstStyle/>
                    <a:p>
                      <a:pPr algn="ctr"/>
                      <a:r>
                        <a:rPr lang="en-GB" sz="2000" dirty="0">
                          <a:solidFill>
                            <a:schemeClr val="bg1"/>
                          </a:solidFill>
                          <a:latin typeface="Myriad Pro" panose="020B0503030403020204" pitchFamily="34" charset="0"/>
                        </a:rPr>
                        <a:t>Severity (z</a:t>
                      </a:r>
                      <a:r>
                        <a:rPr lang="en-GB" dirty="0">
                          <a:solidFill>
                            <a:schemeClr val="bg1"/>
                          </a:solidFill>
                          <a:latin typeface="Myriad Pro" panose="020B0503030403020204" pitchFamily="34" charset="0"/>
                        </a:rPr>
                        <a:t>)</a:t>
                      </a:r>
                    </a:p>
                  </a:txBody>
                  <a:tcPr>
                    <a:solidFill>
                      <a:srgbClr val="00308F"/>
                    </a:solidFill>
                  </a:tcPr>
                </a:tc>
                <a:tc>
                  <a:txBody>
                    <a:bodyPr/>
                    <a:lstStyle/>
                    <a:p>
                      <a:pPr algn="ctr"/>
                      <a:r>
                        <a:rPr lang="en-GB" dirty="0">
                          <a:solidFill>
                            <a:schemeClr val="bg1"/>
                          </a:solidFill>
                          <a:latin typeface="Myriad Pro" panose="020B0503030403020204" pitchFamily="34" charset="0"/>
                        </a:rPr>
                        <a:t>20</a:t>
                      </a:r>
                    </a:p>
                  </a:txBody>
                  <a:tcPr>
                    <a:solidFill>
                      <a:srgbClr val="00308F"/>
                    </a:solidFill>
                  </a:tcPr>
                </a:tc>
                <a:tc>
                  <a:txBody>
                    <a:bodyPr/>
                    <a:lstStyle/>
                    <a:p>
                      <a:pPr algn="ctr"/>
                      <a:r>
                        <a:rPr lang="en-GB" dirty="0">
                          <a:solidFill>
                            <a:schemeClr val="bg1"/>
                          </a:solidFill>
                          <a:latin typeface="Myriad Pro" panose="020B0503030403020204" pitchFamily="34" charset="0"/>
                        </a:rPr>
                        <a:t>40</a:t>
                      </a:r>
                    </a:p>
                  </a:txBody>
                  <a:tcPr>
                    <a:solidFill>
                      <a:srgbClr val="00308F"/>
                    </a:solidFill>
                  </a:tcPr>
                </a:tc>
                <a:tc>
                  <a:txBody>
                    <a:bodyPr/>
                    <a:lstStyle/>
                    <a:p>
                      <a:pPr algn="ctr"/>
                      <a:r>
                        <a:rPr lang="en-GB" dirty="0">
                          <a:solidFill>
                            <a:schemeClr val="bg1"/>
                          </a:solidFill>
                          <a:latin typeface="Myriad Pro" panose="020B0503030403020204" pitchFamily="34" charset="0"/>
                        </a:rPr>
                        <a:t>60</a:t>
                      </a:r>
                    </a:p>
                  </a:txBody>
                  <a:tcPr>
                    <a:solidFill>
                      <a:srgbClr val="00308F"/>
                    </a:solidFill>
                  </a:tcPr>
                </a:tc>
                <a:tc>
                  <a:txBody>
                    <a:bodyPr/>
                    <a:lstStyle/>
                    <a:p>
                      <a:pPr algn="ctr"/>
                      <a:r>
                        <a:rPr lang="en-GB" dirty="0">
                          <a:solidFill>
                            <a:schemeClr val="bg1"/>
                          </a:solidFill>
                          <a:latin typeface="Myriad Pro" panose="020B0503030403020204" pitchFamily="34" charset="0"/>
                        </a:rPr>
                        <a:t>80</a:t>
                      </a:r>
                    </a:p>
                  </a:txBody>
                  <a:tcPr>
                    <a:solidFill>
                      <a:srgbClr val="00308F"/>
                    </a:solidFill>
                  </a:tcPr>
                </a:tc>
                <a:tc>
                  <a:txBody>
                    <a:bodyPr/>
                    <a:lstStyle/>
                    <a:p>
                      <a:pPr algn="ctr"/>
                      <a:r>
                        <a:rPr lang="en-GB" dirty="0">
                          <a:solidFill>
                            <a:schemeClr val="bg1"/>
                          </a:solidFill>
                          <a:latin typeface="Myriad Pro" panose="020B0503030403020204" pitchFamily="34" charset="0"/>
                        </a:rPr>
                        <a:t>100</a:t>
                      </a:r>
                    </a:p>
                  </a:txBody>
                  <a:tcPr>
                    <a:solidFill>
                      <a:srgbClr val="00308F"/>
                    </a:solidFill>
                  </a:tcPr>
                </a:tc>
                <a:extLst>
                  <a:ext uri="{0D108BD9-81ED-4DB2-BD59-A6C34878D82A}">
                    <a16:rowId xmlns:a16="http://schemas.microsoft.com/office/drawing/2014/main" val="2673626338"/>
                  </a:ext>
                </a:extLst>
              </a:tr>
              <a:tr h="370840">
                <a:tc>
                  <a:txBody>
                    <a:bodyPr/>
                    <a:lstStyle/>
                    <a:p>
                      <a:pPr algn="ctr"/>
                      <a:r>
                        <a:rPr lang="en-GB" dirty="0">
                          <a:solidFill>
                            <a:schemeClr val="bg1"/>
                          </a:solidFill>
                          <a:latin typeface="Myriad Pro" panose="020B0503030403020204" pitchFamily="34" charset="0"/>
                        </a:rPr>
                        <a:t>3</a:t>
                      </a:r>
                    </a:p>
                  </a:txBody>
                  <a:tcPr>
                    <a:solidFill>
                      <a:srgbClr val="00308F"/>
                    </a:solidFill>
                  </a:tcPr>
                </a:tc>
                <a:tc>
                  <a:txBody>
                    <a:bodyPr/>
                    <a:lstStyle/>
                    <a:p>
                      <a:pPr algn="ctr"/>
                      <a:r>
                        <a:rPr lang="en-GB" dirty="0">
                          <a:solidFill>
                            <a:schemeClr val="bg1"/>
                          </a:solidFill>
                          <a:latin typeface="Myriad Pro" panose="020B0503030403020204" pitchFamily="34" charset="0"/>
                        </a:rPr>
                        <a:t>60</a:t>
                      </a:r>
                    </a:p>
                  </a:txBody>
                  <a:tcPr>
                    <a:solidFill>
                      <a:schemeClr val="accent6">
                        <a:lumMod val="75000"/>
                      </a:schemeClr>
                    </a:solidFill>
                  </a:tcPr>
                </a:tc>
                <a:tc>
                  <a:txBody>
                    <a:bodyPr/>
                    <a:lstStyle/>
                    <a:p>
                      <a:pPr algn="ctr"/>
                      <a:r>
                        <a:rPr lang="en-GB" dirty="0">
                          <a:solidFill>
                            <a:schemeClr val="bg1"/>
                          </a:solidFill>
                          <a:latin typeface="Myriad Pro" panose="020B0503030403020204" pitchFamily="34" charset="0"/>
                        </a:rPr>
                        <a:t>120</a:t>
                      </a:r>
                    </a:p>
                  </a:txBody>
                  <a:tcPr>
                    <a:solidFill>
                      <a:schemeClr val="accent6">
                        <a:lumMod val="75000"/>
                      </a:schemeClr>
                    </a:solidFill>
                  </a:tcPr>
                </a:tc>
                <a:tc>
                  <a:txBody>
                    <a:bodyPr/>
                    <a:lstStyle/>
                    <a:p>
                      <a:pPr algn="ctr"/>
                      <a:r>
                        <a:rPr lang="en-GB" dirty="0">
                          <a:solidFill>
                            <a:schemeClr val="bg1"/>
                          </a:solidFill>
                          <a:latin typeface="Myriad Pro" panose="020B0503030403020204" pitchFamily="34" charset="0"/>
                        </a:rPr>
                        <a:t>180</a:t>
                      </a:r>
                    </a:p>
                  </a:txBody>
                  <a:tcPr>
                    <a:solidFill>
                      <a:schemeClr val="accent6">
                        <a:lumMod val="75000"/>
                      </a:schemeClr>
                    </a:solidFill>
                  </a:tcPr>
                </a:tc>
                <a:tc>
                  <a:txBody>
                    <a:bodyPr/>
                    <a:lstStyle/>
                    <a:p>
                      <a:pPr algn="ctr"/>
                      <a:r>
                        <a:rPr lang="en-GB" dirty="0">
                          <a:solidFill>
                            <a:schemeClr val="bg1"/>
                          </a:solidFill>
                          <a:latin typeface="Myriad Pro" panose="020B0503030403020204" pitchFamily="34" charset="0"/>
                        </a:rPr>
                        <a:t>240</a:t>
                      </a:r>
                    </a:p>
                  </a:txBody>
                  <a:tcPr>
                    <a:solidFill>
                      <a:schemeClr val="accent6">
                        <a:lumMod val="75000"/>
                      </a:schemeClr>
                    </a:solidFill>
                  </a:tcPr>
                </a:tc>
                <a:tc>
                  <a:txBody>
                    <a:bodyPr/>
                    <a:lstStyle/>
                    <a:p>
                      <a:pPr algn="ctr"/>
                      <a:r>
                        <a:rPr lang="en-GB" dirty="0">
                          <a:solidFill>
                            <a:schemeClr val="bg1"/>
                          </a:solidFill>
                          <a:latin typeface="Myriad Pro" panose="020B0503030403020204" pitchFamily="34" charset="0"/>
                        </a:rPr>
                        <a:t>300</a:t>
                      </a:r>
                    </a:p>
                  </a:txBody>
                  <a:tcPr>
                    <a:solidFill>
                      <a:schemeClr val="accent6">
                        <a:lumMod val="75000"/>
                      </a:schemeClr>
                    </a:solidFill>
                  </a:tcPr>
                </a:tc>
                <a:extLst>
                  <a:ext uri="{0D108BD9-81ED-4DB2-BD59-A6C34878D82A}">
                    <a16:rowId xmlns:a16="http://schemas.microsoft.com/office/drawing/2014/main" val="160845051"/>
                  </a:ext>
                </a:extLst>
              </a:tr>
              <a:tr h="370840">
                <a:tc>
                  <a:txBody>
                    <a:bodyPr/>
                    <a:lstStyle/>
                    <a:p>
                      <a:pPr algn="ctr"/>
                      <a:r>
                        <a:rPr lang="en-GB" dirty="0">
                          <a:solidFill>
                            <a:schemeClr val="bg1"/>
                          </a:solidFill>
                          <a:latin typeface="Myriad Pro" panose="020B0503030403020204" pitchFamily="34" charset="0"/>
                        </a:rPr>
                        <a:t>10</a:t>
                      </a:r>
                    </a:p>
                  </a:txBody>
                  <a:tcPr>
                    <a:solidFill>
                      <a:srgbClr val="00308F"/>
                    </a:solidFill>
                  </a:tcPr>
                </a:tc>
                <a:tc>
                  <a:txBody>
                    <a:bodyPr/>
                    <a:lstStyle/>
                    <a:p>
                      <a:pPr algn="ctr"/>
                      <a:r>
                        <a:rPr lang="en-GB" dirty="0">
                          <a:solidFill>
                            <a:schemeClr val="bg1"/>
                          </a:solidFill>
                          <a:latin typeface="Myriad Pro" panose="020B0503030403020204" pitchFamily="34" charset="0"/>
                        </a:rPr>
                        <a:t>200</a:t>
                      </a:r>
                    </a:p>
                  </a:txBody>
                  <a:tcPr>
                    <a:solidFill>
                      <a:schemeClr val="accent6">
                        <a:lumMod val="75000"/>
                      </a:schemeClr>
                    </a:solidFill>
                  </a:tcPr>
                </a:tc>
                <a:tc>
                  <a:txBody>
                    <a:bodyPr/>
                    <a:lstStyle/>
                    <a:p>
                      <a:pPr algn="ctr"/>
                      <a:r>
                        <a:rPr lang="en-GB" dirty="0">
                          <a:solidFill>
                            <a:schemeClr val="bg1"/>
                          </a:solidFill>
                          <a:latin typeface="Myriad Pro" panose="020B0503030403020204" pitchFamily="34" charset="0"/>
                        </a:rPr>
                        <a:t>400</a:t>
                      </a:r>
                    </a:p>
                  </a:txBody>
                  <a:tcPr>
                    <a:solidFill>
                      <a:srgbClr val="FFC000"/>
                    </a:solidFill>
                  </a:tcPr>
                </a:tc>
                <a:tc>
                  <a:txBody>
                    <a:bodyPr/>
                    <a:lstStyle/>
                    <a:p>
                      <a:pPr algn="ctr"/>
                      <a:r>
                        <a:rPr lang="en-GB" dirty="0">
                          <a:solidFill>
                            <a:schemeClr val="bg1"/>
                          </a:solidFill>
                          <a:latin typeface="Myriad Pro" panose="020B0503030403020204" pitchFamily="34" charset="0"/>
                        </a:rPr>
                        <a:t>600</a:t>
                      </a:r>
                    </a:p>
                  </a:txBody>
                  <a:tcPr>
                    <a:solidFill>
                      <a:srgbClr val="FFC000"/>
                    </a:solidFill>
                  </a:tcPr>
                </a:tc>
                <a:tc>
                  <a:txBody>
                    <a:bodyPr/>
                    <a:lstStyle/>
                    <a:p>
                      <a:pPr algn="ctr"/>
                      <a:r>
                        <a:rPr lang="en-GB" dirty="0">
                          <a:solidFill>
                            <a:schemeClr val="bg1"/>
                          </a:solidFill>
                          <a:latin typeface="Myriad Pro" panose="020B0503030403020204" pitchFamily="34" charset="0"/>
                        </a:rPr>
                        <a:t>800</a:t>
                      </a:r>
                    </a:p>
                  </a:txBody>
                  <a:tcPr>
                    <a:solidFill>
                      <a:srgbClr val="FFC000"/>
                    </a:solidFill>
                  </a:tcPr>
                </a:tc>
                <a:tc>
                  <a:txBody>
                    <a:bodyPr/>
                    <a:lstStyle/>
                    <a:p>
                      <a:pPr algn="ctr"/>
                      <a:r>
                        <a:rPr lang="en-GB" dirty="0">
                          <a:solidFill>
                            <a:schemeClr val="bg1"/>
                          </a:solidFill>
                          <a:latin typeface="Myriad Pro" panose="020B0503030403020204" pitchFamily="34" charset="0"/>
                        </a:rPr>
                        <a:t>1000</a:t>
                      </a:r>
                    </a:p>
                  </a:txBody>
                  <a:tcPr>
                    <a:solidFill>
                      <a:srgbClr val="FFC000"/>
                    </a:solidFill>
                  </a:tcPr>
                </a:tc>
                <a:extLst>
                  <a:ext uri="{0D108BD9-81ED-4DB2-BD59-A6C34878D82A}">
                    <a16:rowId xmlns:a16="http://schemas.microsoft.com/office/drawing/2014/main" val="139822878"/>
                  </a:ext>
                </a:extLst>
              </a:tr>
              <a:tr h="370840">
                <a:tc>
                  <a:txBody>
                    <a:bodyPr/>
                    <a:lstStyle/>
                    <a:p>
                      <a:pPr algn="ctr"/>
                      <a:r>
                        <a:rPr lang="en-GB" dirty="0">
                          <a:solidFill>
                            <a:schemeClr val="bg1"/>
                          </a:solidFill>
                          <a:latin typeface="Myriad Pro" panose="020B0503030403020204" pitchFamily="34" charset="0"/>
                        </a:rPr>
                        <a:t>30</a:t>
                      </a:r>
                    </a:p>
                  </a:txBody>
                  <a:tcPr>
                    <a:solidFill>
                      <a:srgbClr val="00308F"/>
                    </a:solidFill>
                  </a:tcPr>
                </a:tc>
                <a:tc>
                  <a:txBody>
                    <a:bodyPr/>
                    <a:lstStyle/>
                    <a:p>
                      <a:pPr algn="ctr"/>
                      <a:r>
                        <a:rPr lang="en-GB" dirty="0">
                          <a:solidFill>
                            <a:schemeClr val="bg1"/>
                          </a:solidFill>
                          <a:latin typeface="Myriad Pro" panose="020B0503030403020204" pitchFamily="34" charset="0"/>
                        </a:rPr>
                        <a:t>600</a:t>
                      </a:r>
                    </a:p>
                  </a:txBody>
                  <a:tcPr>
                    <a:solidFill>
                      <a:srgbClr val="FFC000"/>
                    </a:solidFill>
                  </a:tcPr>
                </a:tc>
                <a:tc>
                  <a:txBody>
                    <a:bodyPr/>
                    <a:lstStyle/>
                    <a:p>
                      <a:pPr algn="ctr"/>
                      <a:r>
                        <a:rPr lang="en-GB" dirty="0">
                          <a:solidFill>
                            <a:schemeClr val="bg1"/>
                          </a:solidFill>
                          <a:latin typeface="Myriad Pro" panose="020B0503030403020204" pitchFamily="34" charset="0"/>
                        </a:rPr>
                        <a:t>1200</a:t>
                      </a:r>
                    </a:p>
                  </a:txBody>
                  <a:tcPr>
                    <a:solidFill>
                      <a:srgbClr val="FFC000"/>
                    </a:solidFill>
                  </a:tcPr>
                </a:tc>
                <a:tc>
                  <a:txBody>
                    <a:bodyPr/>
                    <a:lstStyle/>
                    <a:p>
                      <a:pPr algn="ctr"/>
                      <a:r>
                        <a:rPr lang="en-GB" dirty="0">
                          <a:solidFill>
                            <a:schemeClr val="bg1"/>
                          </a:solidFill>
                          <a:latin typeface="Myriad Pro" panose="020B0503030403020204" pitchFamily="34" charset="0"/>
                        </a:rPr>
                        <a:t>1800</a:t>
                      </a:r>
                    </a:p>
                  </a:txBody>
                  <a:tcPr>
                    <a:solidFill>
                      <a:srgbClr val="FFC000"/>
                    </a:solidFill>
                  </a:tcPr>
                </a:tc>
                <a:tc>
                  <a:txBody>
                    <a:bodyPr/>
                    <a:lstStyle/>
                    <a:p>
                      <a:pPr algn="ctr"/>
                      <a:r>
                        <a:rPr lang="en-GB" dirty="0">
                          <a:solidFill>
                            <a:schemeClr val="bg1"/>
                          </a:solidFill>
                          <a:latin typeface="Myriad Pro" panose="020B0503030403020204" pitchFamily="34" charset="0"/>
                        </a:rPr>
                        <a:t>2400</a:t>
                      </a:r>
                    </a:p>
                  </a:txBody>
                  <a:tcPr>
                    <a:solidFill>
                      <a:srgbClr val="FFC000"/>
                    </a:solidFill>
                  </a:tcPr>
                </a:tc>
                <a:tc>
                  <a:txBody>
                    <a:bodyPr/>
                    <a:lstStyle/>
                    <a:p>
                      <a:pPr algn="ctr"/>
                      <a:r>
                        <a:rPr lang="en-GB" dirty="0">
                          <a:solidFill>
                            <a:schemeClr val="bg1"/>
                          </a:solidFill>
                          <a:latin typeface="Myriad Pro" panose="020B0503030403020204" pitchFamily="34" charset="0"/>
                        </a:rPr>
                        <a:t>3000</a:t>
                      </a:r>
                    </a:p>
                  </a:txBody>
                  <a:tcPr>
                    <a:solidFill>
                      <a:srgbClr val="FFC000"/>
                    </a:solidFill>
                  </a:tcPr>
                </a:tc>
                <a:extLst>
                  <a:ext uri="{0D108BD9-81ED-4DB2-BD59-A6C34878D82A}">
                    <a16:rowId xmlns:a16="http://schemas.microsoft.com/office/drawing/2014/main" val="3483581458"/>
                  </a:ext>
                </a:extLst>
              </a:tr>
              <a:tr h="370840">
                <a:tc>
                  <a:txBody>
                    <a:bodyPr/>
                    <a:lstStyle/>
                    <a:p>
                      <a:pPr algn="ctr"/>
                      <a:r>
                        <a:rPr lang="en-GB" dirty="0">
                          <a:solidFill>
                            <a:schemeClr val="bg1"/>
                          </a:solidFill>
                          <a:latin typeface="Myriad Pro" panose="020B0503030403020204" pitchFamily="34" charset="0"/>
                        </a:rPr>
                        <a:t>100</a:t>
                      </a:r>
                    </a:p>
                  </a:txBody>
                  <a:tcPr>
                    <a:solidFill>
                      <a:srgbClr val="00308F"/>
                    </a:solidFill>
                  </a:tcPr>
                </a:tc>
                <a:tc>
                  <a:txBody>
                    <a:bodyPr/>
                    <a:lstStyle/>
                    <a:p>
                      <a:pPr algn="ctr"/>
                      <a:r>
                        <a:rPr lang="en-GB" dirty="0">
                          <a:solidFill>
                            <a:schemeClr val="bg1"/>
                          </a:solidFill>
                          <a:latin typeface="Myriad Pro" panose="020B0503030403020204" pitchFamily="34" charset="0"/>
                        </a:rPr>
                        <a:t>2000</a:t>
                      </a:r>
                    </a:p>
                  </a:txBody>
                  <a:tcPr>
                    <a:solidFill>
                      <a:srgbClr val="FFC000"/>
                    </a:solidFill>
                  </a:tcPr>
                </a:tc>
                <a:tc>
                  <a:txBody>
                    <a:bodyPr/>
                    <a:lstStyle/>
                    <a:p>
                      <a:pPr algn="ctr"/>
                      <a:r>
                        <a:rPr lang="en-GB" dirty="0">
                          <a:solidFill>
                            <a:schemeClr val="bg1"/>
                          </a:solidFill>
                          <a:latin typeface="Myriad Pro" panose="020B0503030403020204" pitchFamily="34" charset="0"/>
                        </a:rPr>
                        <a:t>4000</a:t>
                      </a:r>
                    </a:p>
                  </a:txBody>
                  <a:tcPr>
                    <a:solidFill>
                      <a:srgbClr val="FFC000"/>
                    </a:solidFill>
                  </a:tcPr>
                </a:tc>
                <a:tc>
                  <a:txBody>
                    <a:bodyPr/>
                    <a:lstStyle/>
                    <a:p>
                      <a:pPr algn="ctr"/>
                      <a:r>
                        <a:rPr lang="en-GB" dirty="0">
                          <a:solidFill>
                            <a:schemeClr val="bg1"/>
                          </a:solidFill>
                          <a:latin typeface="Myriad Pro" panose="020B0503030403020204" pitchFamily="34" charset="0"/>
                        </a:rPr>
                        <a:t>6000</a:t>
                      </a:r>
                    </a:p>
                  </a:txBody>
                  <a:tcPr>
                    <a:solidFill>
                      <a:srgbClr val="D23217"/>
                    </a:solidFill>
                  </a:tcPr>
                </a:tc>
                <a:tc>
                  <a:txBody>
                    <a:bodyPr/>
                    <a:lstStyle/>
                    <a:p>
                      <a:pPr algn="ctr"/>
                      <a:r>
                        <a:rPr lang="en-GB" dirty="0">
                          <a:solidFill>
                            <a:schemeClr val="bg1"/>
                          </a:solidFill>
                          <a:latin typeface="Myriad Pro" panose="020B0503030403020204" pitchFamily="34" charset="0"/>
                        </a:rPr>
                        <a:t>8000</a:t>
                      </a:r>
                    </a:p>
                  </a:txBody>
                  <a:tcPr>
                    <a:solidFill>
                      <a:srgbClr val="D23217"/>
                    </a:solidFill>
                  </a:tcPr>
                </a:tc>
                <a:tc>
                  <a:txBody>
                    <a:bodyPr/>
                    <a:lstStyle/>
                    <a:p>
                      <a:pPr algn="ctr"/>
                      <a:r>
                        <a:rPr lang="en-GB" dirty="0">
                          <a:solidFill>
                            <a:schemeClr val="bg1"/>
                          </a:solidFill>
                          <a:latin typeface="Myriad Pro" panose="020B0503030403020204" pitchFamily="34" charset="0"/>
                        </a:rPr>
                        <a:t>10000</a:t>
                      </a:r>
                    </a:p>
                  </a:txBody>
                  <a:tcPr>
                    <a:solidFill>
                      <a:srgbClr val="D23217"/>
                    </a:solidFill>
                  </a:tcPr>
                </a:tc>
                <a:extLst>
                  <a:ext uri="{0D108BD9-81ED-4DB2-BD59-A6C34878D82A}">
                    <a16:rowId xmlns:a16="http://schemas.microsoft.com/office/drawing/2014/main" val="3850502059"/>
                  </a:ext>
                </a:extLst>
              </a:tr>
              <a:tr h="370840">
                <a:tc>
                  <a:txBody>
                    <a:bodyPr/>
                    <a:lstStyle/>
                    <a:p>
                      <a:pPr algn="ctr"/>
                      <a:r>
                        <a:rPr lang="en-GB" dirty="0">
                          <a:solidFill>
                            <a:schemeClr val="bg1"/>
                          </a:solidFill>
                          <a:latin typeface="Myriad Pro" panose="020B0503030403020204" pitchFamily="34" charset="0"/>
                        </a:rPr>
                        <a:t>300</a:t>
                      </a:r>
                    </a:p>
                  </a:txBody>
                  <a:tcPr>
                    <a:solidFill>
                      <a:srgbClr val="00308F"/>
                    </a:solidFill>
                  </a:tcPr>
                </a:tc>
                <a:tc>
                  <a:txBody>
                    <a:bodyPr/>
                    <a:lstStyle/>
                    <a:p>
                      <a:pPr algn="ctr"/>
                      <a:r>
                        <a:rPr lang="en-GB" dirty="0">
                          <a:solidFill>
                            <a:schemeClr val="bg1"/>
                          </a:solidFill>
                          <a:latin typeface="Myriad Pro" panose="020B0503030403020204" pitchFamily="34" charset="0"/>
                        </a:rPr>
                        <a:t>6000</a:t>
                      </a:r>
                    </a:p>
                  </a:txBody>
                  <a:tcPr>
                    <a:solidFill>
                      <a:srgbClr val="D23217"/>
                    </a:solidFill>
                  </a:tcPr>
                </a:tc>
                <a:tc>
                  <a:txBody>
                    <a:bodyPr/>
                    <a:lstStyle/>
                    <a:p>
                      <a:pPr algn="ctr"/>
                      <a:r>
                        <a:rPr lang="en-GB" dirty="0">
                          <a:solidFill>
                            <a:schemeClr val="bg1"/>
                          </a:solidFill>
                          <a:latin typeface="Myriad Pro" panose="020B0503030403020204" pitchFamily="34" charset="0"/>
                        </a:rPr>
                        <a:t>12000</a:t>
                      </a:r>
                    </a:p>
                  </a:txBody>
                  <a:tcPr>
                    <a:solidFill>
                      <a:srgbClr val="D23217"/>
                    </a:solidFill>
                  </a:tcPr>
                </a:tc>
                <a:tc>
                  <a:txBody>
                    <a:bodyPr/>
                    <a:lstStyle/>
                    <a:p>
                      <a:pPr algn="ctr"/>
                      <a:r>
                        <a:rPr lang="en-GB" dirty="0">
                          <a:solidFill>
                            <a:schemeClr val="bg1"/>
                          </a:solidFill>
                          <a:latin typeface="Myriad Pro" panose="020B0503030403020204" pitchFamily="34" charset="0"/>
                        </a:rPr>
                        <a:t>18000</a:t>
                      </a:r>
                    </a:p>
                  </a:txBody>
                  <a:tcPr>
                    <a:solidFill>
                      <a:srgbClr val="D23217"/>
                    </a:solidFill>
                  </a:tcPr>
                </a:tc>
                <a:tc>
                  <a:txBody>
                    <a:bodyPr/>
                    <a:lstStyle/>
                    <a:p>
                      <a:pPr algn="ctr"/>
                      <a:r>
                        <a:rPr lang="en-GB" dirty="0">
                          <a:solidFill>
                            <a:schemeClr val="bg1"/>
                          </a:solidFill>
                          <a:latin typeface="Myriad Pro" panose="020B0503030403020204" pitchFamily="34" charset="0"/>
                        </a:rPr>
                        <a:t>24000</a:t>
                      </a:r>
                    </a:p>
                  </a:txBody>
                  <a:tcPr>
                    <a:solidFill>
                      <a:srgbClr val="D23217"/>
                    </a:solidFill>
                  </a:tcPr>
                </a:tc>
                <a:tc>
                  <a:txBody>
                    <a:bodyPr/>
                    <a:lstStyle/>
                    <a:p>
                      <a:pPr algn="ctr"/>
                      <a:r>
                        <a:rPr lang="en-GB" dirty="0">
                          <a:solidFill>
                            <a:schemeClr val="bg1"/>
                          </a:solidFill>
                          <a:latin typeface="Myriad Pro" panose="020B0503030403020204" pitchFamily="34" charset="0"/>
                        </a:rPr>
                        <a:t>30000</a:t>
                      </a:r>
                    </a:p>
                  </a:txBody>
                  <a:tcPr>
                    <a:solidFill>
                      <a:srgbClr val="D23217"/>
                    </a:solidFill>
                  </a:tcPr>
                </a:tc>
                <a:extLst>
                  <a:ext uri="{0D108BD9-81ED-4DB2-BD59-A6C34878D82A}">
                    <a16:rowId xmlns:a16="http://schemas.microsoft.com/office/drawing/2014/main" val="2338431313"/>
                  </a:ext>
                </a:extLst>
              </a:tr>
            </a:tbl>
          </a:graphicData>
        </a:graphic>
      </p:graphicFrame>
    </p:spTree>
    <p:extLst>
      <p:ext uri="{BB962C8B-B14F-4D97-AF65-F5344CB8AC3E}">
        <p14:creationId xmlns:p14="http://schemas.microsoft.com/office/powerpoint/2010/main" val="126729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71500" indent="-571500">
              <a:spcBef>
                <a:spcPts val="0"/>
              </a:spcBef>
              <a:buClr>
                <a:srgbClr val="00308F"/>
              </a:buClr>
              <a:buFont typeface="Wingdings" panose="05000000000000000000" pitchFamily="2" charset="2"/>
              <a:buChar char="§"/>
            </a:pPr>
            <a:r>
              <a:rPr lang="en-GB" sz="3600" dirty="0">
                <a:latin typeface="Myriad Pro" panose="020B0503030403020204" pitchFamily="34" charset="0"/>
                <a:ea typeface="Roboto Light" panose="02000000000000000000" pitchFamily="2" charset="0"/>
              </a:rPr>
              <a:t>SQL data is archived.</a:t>
            </a:r>
          </a:p>
          <a:p>
            <a:pPr marL="1028700" lvl="1" indent="-571500">
              <a:spcBef>
                <a:spcPts val="0"/>
              </a:spcBef>
              <a:buClr>
                <a:srgbClr val="00308F"/>
              </a:buClr>
              <a:buFont typeface="Wingdings" panose="05000000000000000000" pitchFamily="2" charset="2"/>
              <a:buChar char="§"/>
            </a:pPr>
            <a:r>
              <a:rPr lang="en-GB" sz="3200" dirty="0">
                <a:latin typeface="Myriad Pro" panose="020B0503030403020204" pitchFamily="34" charset="0"/>
                <a:ea typeface="Roboto Light" panose="02000000000000000000" pitchFamily="2" charset="0"/>
              </a:rPr>
              <a:t>All flying areas listed in AHAS.</a:t>
            </a:r>
          </a:p>
          <a:p>
            <a:pPr marL="1028700" lvl="1" indent="-571500">
              <a:spcBef>
                <a:spcPts val="0"/>
              </a:spcBef>
              <a:buClr>
                <a:srgbClr val="00308F"/>
              </a:buClr>
              <a:buFont typeface="Wingdings" panose="05000000000000000000" pitchFamily="2" charset="2"/>
              <a:buChar char="§"/>
            </a:pPr>
            <a:r>
              <a:rPr lang="en-GB" sz="3200" dirty="0">
                <a:latin typeface="Myriad Pro" panose="020B0503030403020204" pitchFamily="34" charset="0"/>
                <a:ea typeface="Roboto Light" panose="02000000000000000000" pitchFamily="2" charset="0"/>
              </a:rPr>
              <a:t>NEXRAD sample areas.</a:t>
            </a:r>
          </a:p>
          <a:p>
            <a:pPr marL="1028700" lvl="1" indent="-571500">
              <a:spcBef>
                <a:spcPts val="0"/>
              </a:spcBef>
              <a:buClr>
                <a:srgbClr val="00308F"/>
              </a:buClr>
              <a:buFont typeface="Wingdings" panose="05000000000000000000" pitchFamily="2" charset="2"/>
              <a:buChar char="§"/>
            </a:pPr>
            <a:r>
              <a:rPr lang="en-GB" sz="3200" dirty="0">
                <a:latin typeface="Myriad Pro" panose="020B0503030403020204" pitchFamily="34" charset="0"/>
                <a:ea typeface="Roboto Light" panose="02000000000000000000" pitchFamily="2" charset="0"/>
              </a:rPr>
              <a:t>NEXRAD risk.</a:t>
            </a:r>
          </a:p>
          <a:p>
            <a:pPr marL="1028700" lvl="1" indent="-571500">
              <a:spcBef>
                <a:spcPts val="0"/>
              </a:spcBef>
              <a:buClr>
                <a:srgbClr val="00308F"/>
              </a:buClr>
              <a:buFont typeface="Wingdings" panose="05000000000000000000" pitchFamily="2" charset="2"/>
              <a:buChar char="§"/>
            </a:pPr>
            <a:r>
              <a:rPr lang="en-GB" sz="3200" dirty="0">
                <a:latin typeface="Myriad Pro" panose="020B0503030403020204" pitchFamily="34" charset="0"/>
                <a:ea typeface="Roboto Light" panose="02000000000000000000" pitchFamily="2" charset="0"/>
              </a:rPr>
              <a:t>SOAR risk.</a:t>
            </a:r>
          </a:p>
          <a:p>
            <a:pPr marL="1028700" lvl="1" indent="-571500">
              <a:spcBef>
                <a:spcPts val="0"/>
              </a:spcBef>
              <a:buClr>
                <a:srgbClr val="00308F"/>
              </a:buClr>
              <a:buFont typeface="Wingdings" panose="05000000000000000000" pitchFamily="2" charset="2"/>
              <a:buChar char="§"/>
            </a:pPr>
            <a:r>
              <a:rPr lang="en-GB" sz="3200" dirty="0">
                <a:latin typeface="Myriad Pro" panose="020B0503030403020204" pitchFamily="34" charset="0"/>
                <a:ea typeface="Roboto Light" panose="02000000000000000000" pitchFamily="2" charset="0"/>
              </a:rPr>
              <a:t>Over 20 years of data for some areas.</a:t>
            </a:r>
          </a:p>
          <a:p>
            <a:pPr marL="1028700" lvl="1" indent="-571500">
              <a:spcBef>
                <a:spcPts val="0"/>
              </a:spcBef>
              <a:buClr>
                <a:srgbClr val="00308F"/>
              </a:buClr>
              <a:buFont typeface="Wingdings" panose="05000000000000000000" pitchFamily="2" charset="2"/>
              <a:buChar char="§"/>
            </a:pPr>
            <a:endParaRPr lang="en-GB" sz="32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10</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ARCHIVE</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DF4418C-101D-F0C2-2672-6B4F9CF0E7F4}"/>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0FD667F1-85C8-C5D3-3621-8C33BFB27F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42A7C149-8495-2C6D-8398-E437D9A8E6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Tree>
    <p:extLst>
      <p:ext uri="{BB962C8B-B14F-4D97-AF65-F5344CB8AC3E}">
        <p14:creationId xmlns:p14="http://schemas.microsoft.com/office/powerpoint/2010/main" val="3122518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7393021" y="2206399"/>
            <a:ext cx="4367698" cy="38150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71500" indent="-571500">
              <a:spcBef>
                <a:spcPts val="0"/>
              </a:spcBef>
              <a:buClr>
                <a:srgbClr val="00308F"/>
              </a:buClr>
              <a:buFont typeface="Wingdings" panose="05000000000000000000" pitchFamily="2" charset="2"/>
              <a:buChar char="§"/>
            </a:pPr>
            <a:r>
              <a:rPr lang="en-GB" sz="2600" dirty="0">
                <a:latin typeface="Myriad Pro" panose="020B0503030403020204" pitchFamily="34" charset="0"/>
                <a:ea typeface="Roboto Light" panose="02000000000000000000" pitchFamily="2" charset="0"/>
              </a:rPr>
              <a:t>Added NEXRAD stations as an option.</a:t>
            </a:r>
          </a:p>
          <a:p>
            <a:pPr marL="571500" indent="-571500">
              <a:spcBef>
                <a:spcPts val="0"/>
              </a:spcBef>
              <a:buClr>
                <a:srgbClr val="00308F"/>
              </a:buClr>
              <a:buFont typeface="Wingdings" panose="05000000000000000000" pitchFamily="2" charset="2"/>
              <a:buChar char="§"/>
            </a:pPr>
            <a:endParaRPr lang="en-GB" sz="2600" dirty="0">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r>
              <a:rPr lang="en-GB" sz="2600" dirty="0">
                <a:latin typeface="Myriad Pro" panose="020B0503030403020204" pitchFamily="34" charset="0"/>
                <a:ea typeface="Roboto Light" panose="02000000000000000000" pitchFamily="2" charset="0"/>
              </a:rPr>
              <a:t>Replaced 12Hour risk with Past Risk button.</a:t>
            </a:r>
          </a:p>
          <a:p>
            <a:pPr marL="571500" indent="-571500">
              <a:spcBef>
                <a:spcPts val="0"/>
              </a:spcBef>
              <a:buClr>
                <a:srgbClr val="00308F"/>
              </a:buClr>
              <a:buFont typeface="Wingdings" panose="05000000000000000000" pitchFamily="2" charset="2"/>
              <a:buChar char="§"/>
            </a:pPr>
            <a:endParaRPr lang="en-GB" sz="2600" dirty="0">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r>
              <a:rPr lang="en-GB" sz="2600" dirty="0">
                <a:latin typeface="Myriad Pro" panose="020B0503030403020204" pitchFamily="34" charset="0"/>
                <a:ea typeface="Roboto Light" panose="02000000000000000000" pitchFamily="2" charset="0"/>
              </a:rPr>
              <a:t>No longer a check box to load the chart. Chart will automatically load if available.</a:t>
            </a:r>
          </a:p>
          <a:p>
            <a:pPr marL="571500" indent="-571500">
              <a:spcBef>
                <a:spcPts val="0"/>
              </a:spcBef>
              <a:buClr>
                <a:srgbClr val="00308F"/>
              </a:buClr>
              <a:buFont typeface="Wingdings" panose="05000000000000000000" pitchFamily="2" charset="2"/>
              <a:buChar char="§"/>
            </a:pPr>
            <a:endParaRPr lang="en-GB" sz="2600" dirty="0">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endParaRPr lang="en-GB" sz="32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10</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a:rPr>
              <a:t>New Web Page - options</a:t>
            </a:r>
            <a:endParaRPr lang="en-GB" dirty="0">
              <a:solidFill>
                <a:schemeClr val="tx1">
                  <a:lumMod val="75000"/>
                  <a:lumOff val="25000"/>
                </a:schemeClr>
              </a:solidFill>
              <a:latin typeface="Impact" panose="020B0806030902050204" pitchFamily="34" charset="0"/>
            </a:endParaRP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DF4418C-101D-F0C2-2672-6B4F9CF0E7F4}"/>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0FD667F1-85C8-C5D3-3621-8C33BFB27F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42A7C149-8495-2C6D-8398-E437D9A8E6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3" name="Picture 3" descr="Graphical user interface, text, application&#10;&#10;Description automatically generated">
            <a:extLst>
              <a:ext uri="{FF2B5EF4-FFF2-40B4-BE49-F238E27FC236}">
                <a16:creationId xmlns:a16="http://schemas.microsoft.com/office/drawing/2014/main" id="{823E5120-5448-9004-D373-D23E57FFD474}"/>
              </a:ext>
            </a:extLst>
          </p:cNvPr>
          <p:cNvPicPr>
            <a:picLocks noChangeAspect="1"/>
          </p:cNvPicPr>
          <p:nvPr/>
        </p:nvPicPr>
        <p:blipFill>
          <a:blip r:embed="rId6"/>
          <a:stretch>
            <a:fillRect/>
          </a:stretch>
        </p:blipFill>
        <p:spPr>
          <a:xfrm>
            <a:off x="220785" y="2206399"/>
            <a:ext cx="7102905" cy="3338365"/>
          </a:xfrm>
          <a:prstGeom prst="rect">
            <a:avLst/>
          </a:prstGeom>
        </p:spPr>
      </p:pic>
      <p:sp>
        <p:nvSpPr>
          <p:cNvPr id="2" name="Oval 1">
            <a:extLst>
              <a:ext uri="{FF2B5EF4-FFF2-40B4-BE49-F238E27FC236}">
                <a16:creationId xmlns:a16="http://schemas.microsoft.com/office/drawing/2014/main" id="{FEA02CFE-41C0-F75A-10E6-71E21C183191}"/>
              </a:ext>
            </a:extLst>
          </p:cNvPr>
          <p:cNvSpPr/>
          <p:nvPr/>
        </p:nvSpPr>
        <p:spPr>
          <a:xfrm>
            <a:off x="436228" y="5019472"/>
            <a:ext cx="1028682" cy="39883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CA908F1-DB1A-DA68-226B-17D91C4380FE}"/>
              </a:ext>
            </a:extLst>
          </p:cNvPr>
          <p:cNvSpPr/>
          <p:nvPr/>
        </p:nvSpPr>
        <p:spPr>
          <a:xfrm>
            <a:off x="6284068" y="4231532"/>
            <a:ext cx="719847" cy="428017"/>
          </a:xfrm>
          <a:prstGeom prst="ellipse">
            <a:avLst/>
          </a:prstGeom>
          <a:noFill/>
          <a:ln w="25400">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AB95BA5-0CA6-1ECF-F966-796519DE5532}"/>
              </a:ext>
            </a:extLst>
          </p:cNvPr>
          <p:cNvSpPr/>
          <p:nvPr/>
        </p:nvSpPr>
        <p:spPr>
          <a:xfrm>
            <a:off x="4752346" y="4421221"/>
            <a:ext cx="1343654" cy="739302"/>
          </a:xfrm>
          <a:prstGeom prst="ellipse">
            <a:avLst/>
          </a:prstGeom>
          <a:noFill/>
          <a:ln w="25400">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48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789906" y="1433589"/>
            <a:ext cx="4970813" cy="4587832"/>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71500" indent="-571500">
              <a:spcBef>
                <a:spcPts val="0"/>
              </a:spcBef>
              <a:buClr>
                <a:srgbClr val="00308F"/>
              </a:buClr>
              <a:buFont typeface="Wingdings" panose="05000000000000000000" pitchFamily="2" charset="2"/>
              <a:buChar char="§"/>
            </a:pPr>
            <a:r>
              <a:rPr lang="en-GB" sz="2600" dirty="0">
                <a:latin typeface="Myriad Pro" panose="020B0503030403020204" pitchFamily="34" charset="0"/>
                <a:ea typeface="Roboto Light" panose="02000000000000000000" pitchFamily="2" charset="0"/>
              </a:rPr>
              <a:t>Column headers are clickable for more information.</a:t>
            </a:r>
          </a:p>
          <a:p>
            <a:pPr marL="571500" indent="-571500">
              <a:spcBef>
                <a:spcPts val="0"/>
              </a:spcBef>
              <a:buClr>
                <a:srgbClr val="00308F"/>
              </a:buClr>
              <a:buFont typeface="Wingdings" panose="05000000000000000000" pitchFamily="2" charset="2"/>
              <a:buChar char="§"/>
            </a:pPr>
            <a:endParaRPr lang="en-GB" sz="2600" dirty="0">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r>
              <a:rPr lang="en-GB" sz="2600" dirty="0">
                <a:latin typeface="Myriad Pro"/>
                <a:ea typeface="Roboto Light"/>
              </a:rPr>
              <a:t>The old BAM risk has been replaced by a BAM based on five years of NEXRAD data.</a:t>
            </a:r>
          </a:p>
          <a:p>
            <a:pPr marL="571500" indent="-571500">
              <a:spcBef>
                <a:spcPts val="0"/>
              </a:spcBef>
              <a:buClr>
                <a:srgbClr val="00308F"/>
              </a:buClr>
              <a:buFont typeface="Wingdings" panose="05000000000000000000" pitchFamily="2" charset="2"/>
              <a:buChar char="§"/>
            </a:pPr>
            <a:endParaRPr lang="en-GB" sz="2600" dirty="0">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r>
              <a:rPr lang="en-GB" sz="2800" dirty="0">
                <a:latin typeface="Myriad Pro" panose="020B0503030403020204" pitchFamily="34" charset="0"/>
                <a:ea typeface="Roboto Light" panose="02000000000000000000" pitchFamily="2" charset="0"/>
              </a:rPr>
              <a:t>If the selected month is the current month, the chart will show the selected day(blue) and previous day(</a:t>
            </a:r>
            <a:r>
              <a:rPr lang="en-GB" sz="2800" dirty="0" err="1">
                <a:latin typeface="Myriad Pro" panose="020B0503030403020204" pitchFamily="34" charset="0"/>
                <a:ea typeface="Roboto Light" panose="02000000000000000000" pitchFamily="2" charset="0"/>
              </a:rPr>
              <a:t>gray</a:t>
            </a:r>
            <a:r>
              <a:rPr lang="en-GB" sz="2800" dirty="0">
                <a:latin typeface="Myriad Pro" panose="020B0503030403020204" pitchFamily="34" charset="0"/>
                <a:ea typeface="Roboto Light" panose="02000000000000000000" pitchFamily="2" charset="0"/>
              </a:rPr>
              <a:t>).</a:t>
            </a:r>
          </a:p>
          <a:p>
            <a:pPr marL="571500" indent="-571500">
              <a:spcBef>
                <a:spcPts val="0"/>
              </a:spcBef>
              <a:buClr>
                <a:srgbClr val="00308F"/>
              </a:buClr>
              <a:buFont typeface="Wingdings" panose="05000000000000000000" pitchFamily="2" charset="2"/>
              <a:buChar char="§"/>
            </a:pPr>
            <a:endParaRPr lang="en-GB" sz="2600" dirty="0">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endParaRPr lang="en-GB" sz="2600" dirty="0">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endParaRPr lang="en-GB" sz="2600" dirty="0">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endParaRPr lang="en-GB" sz="2600" dirty="0">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endParaRPr lang="en-GB" sz="32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10</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a:rPr>
              <a:t>New Web Page -results</a:t>
            </a:r>
            <a:endParaRPr lang="en-GB" dirty="0">
              <a:solidFill>
                <a:schemeClr val="tx1">
                  <a:lumMod val="75000"/>
                  <a:lumOff val="25000"/>
                </a:schemeClr>
              </a:solidFill>
              <a:latin typeface="Impact" panose="020B0806030902050204" pitchFamily="34" charset="0"/>
            </a:endParaRP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DF4418C-101D-F0C2-2672-6B4F9CF0E7F4}"/>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0FD667F1-85C8-C5D3-3621-8C33BFB27F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42A7C149-8495-2C6D-8398-E437D9A8E6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3" name="Picture 3">
            <a:extLst>
              <a:ext uri="{FF2B5EF4-FFF2-40B4-BE49-F238E27FC236}">
                <a16:creationId xmlns:a16="http://schemas.microsoft.com/office/drawing/2014/main" id="{823E5120-5448-9004-D373-D23E57FFD47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31281" y="1477407"/>
            <a:ext cx="6193894" cy="4649808"/>
          </a:xfrm>
          <a:prstGeom prst="rect">
            <a:avLst/>
          </a:prstGeom>
        </p:spPr>
      </p:pic>
      <p:cxnSp>
        <p:nvCxnSpPr>
          <p:cNvPr id="6" name="Straight Arrow Connector 5">
            <a:extLst>
              <a:ext uri="{FF2B5EF4-FFF2-40B4-BE49-F238E27FC236}">
                <a16:creationId xmlns:a16="http://schemas.microsoft.com/office/drawing/2014/main" id="{588CF4CE-8822-A94E-F973-2D94FC6CF348}"/>
              </a:ext>
            </a:extLst>
          </p:cNvPr>
          <p:cNvCxnSpPr/>
          <p:nvPr/>
        </p:nvCxnSpPr>
        <p:spPr>
          <a:xfrm flipH="1">
            <a:off x="3832698" y="1828800"/>
            <a:ext cx="1186774" cy="437745"/>
          </a:xfrm>
          <a:prstGeom prst="straightConnector1">
            <a:avLst/>
          </a:prstGeom>
          <a:ln w="25400">
            <a:solidFill>
              <a:srgbClr val="FE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42917F4-02E3-09F6-450E-87B772726792}"/>
              </a:ext>
            </a:extLst>
          </p:cNvPr>
          <p:cNvCxnSpPr>
            <a:cxnSpLocks/>
          </p:cNvCxnSpPr>
          <p:nvPr/>
        </p:nvCxnSpPr>
        <p:spPr>
          <a:xfrm flipH="1">
            <a:off x="4238017" y="1828800"/>
            <a:ext cx="781455" cy="437744"/>
          </a:xfrm>
          <a:prstGeom prst="straightConnector1">
            <a:avLst/>
          </a:prstGeom>
          <a:ln w="25400">
            <a:solidFill>
              <a:srgbClr val="FE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A726518-72CB-E470-1F6E-556EA9D2017F}"/>
              </a:ext>
            </a:extLst>
          </p:cNvPr>
          <p:cNvCxnSpPr>
            <a:cxnSpLocks/>
          </p:cNvCxnSpPr>
          <p:nvPr/>
        </p:nvCxnSpPr>
        <p:spPr>
          <a:xfrm flipH="1">
            <a:off x="4838209" y="1828799"/>
            <a:ext cx="181263" cy="402260"/>
          </a:xfrm>
          <a:prstGeom prst="straightConnector1">
            <a:avLst/>
          </a:prstGeom>
          <a:ln w="25400">
            <a:solidFill>
              <a:srgbClr val="FE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CFDC260-FB80-018C-1B65-0488AB8E1ED0}"/>
              </a:ext>
            </a:extLst>
          </p:cNvPr>
          <p:cNvCxnSpPr>
            <a:cxnSpLocks/>
          </p:cNvCxnSpPr>
          <p:nvPr/>
        </p:nvCxnSpPr>
        <p:spPr>
          <a:xfrm>
            <a:off x="5019472" y="1828799"/>
            <a:ext cx="404679" cy="402260"/>
          </a:xfrm>
          <a:prstGeom prst="straightConnector1">
            <a:avLst/>
          </a:prstGeom>
          <a:ln w="25400">
            <a:solidFill>
              <a:srgbClr val="FE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7DAAFA1-69AE-086F-D0DF-774851B4D28B}"/>
              </a:ext>
            </a:extLst>
          </p:cNvPr>
          <p:cNvCxnSpPr>
            <a:cxnSpLocks/>
          </p:cNvCxnSpPr>
          <p:nvPr/>
        </p:nvCxnSpPr>
        <p:spPr>
          <a:xfrm>
            <a:off x="5019472" y="1828799"/>
            <a:ext cx="1005511" cy="420003"/>
          </a:xfrm>
          <a:prstGeom prst="straightConnector1">
            <a:avLst/>
          </a:prstGeom>
          <a:ln w="25400">
            <a:solidFill>
              <a:srgbClr val="FE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214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71500" indent="-571500">
              <a:spcBef>
                <a:spcPts val="0"/>
              </a:spcBef>
              <a:buClr>
                <a:srgbClr val="00308F"/>
              </a:buClr>
              <a:buFont typeface="Wingdings" panose="05000000000000000000" pitchFamily="2" charset="2"/>
              <a:buChar char="§"/>
            </a:pPr>
            <a:r>
              <a:rPr lang="en-GB" dirty="0">
                <a:latin typeface="Myriad Pro" panose="020B0503030403020204" pitchFamily="34" charset="0"/>
                <a:ea typeface="Roboto Light" panose="02000000000000000000" pitchFamily="2" charset="0"/>
              </a:rPr>
              <a:t>Most recent 5 years of data.</a:t>
            </a:r>
          </a:p>
          <a:p>
            <a:pPr marL="571500" indent="-571500">
              <a:spcBef>
                <a:spcPts val="0"/>
              </a:spcBef>
              <a:buClr>
                <a:srgbClr val="00308F"/>
              </a:buClr>
              <a:buFont typeface="Wingdings" panose="05000000000000000000" pitchFamily="2" charset="2"/>
              <a:buChar char="§"/>
            </a:pPr>
            <a:r>
              <a:rPr lang="en-GB" dirty="0">
                <a:latin typeface="Myriad Pro" panose="020B0503030403020204" pitchFamily="34" charset="0"/>
                <a:ea typeface="Roboto Light" panose="02000000000000000000" pitchFamily="2" charset="0"/>
              </a:rPr>
              <a:t>Updated every month.</a:t>
            </a:r>
          </a:p>
          <a:p>
            <a:pPr marL="571500" indent="-571500">
              <a:spcBef>
                <a:spcPts val="0"/>
              </a:spcBef>
              <a:buClr>
                <a:srgbClr val="00308F"/>
              </a:buClr>
              <a:buFont typeface="Wingdings" panose="05000000000000000000" pitchFamily="2" charset="2"/>
              <a:buChar char="§"/>
            </a:pPr>
            <a:r>
              <a:rPr lang="en-GB" dirty="0">
                <a:latin typeface="Myriad Pro" panose="020B0503030403020204" pitchFamily="34" charset="0"/>
                <a:ea typeface="Roboto Light" panose="02000000000000000000" pitchFamily="2" charset="0"/>
              </a:rPr>
              <a:t>Almost 4 billion rows of data.</a:t>
            </a:r>
          </a:p>
          <a:p>
            <a:pPr marL="571500" indent="-571500">
              <a:spcBef>
                <a:spcPts val="0"/>
              </a:spcBef>
              <a:buClr>
                <a:srgbClr val="00308F"/>
              </a:buClr>
              <a:buFont typeface="Wingdings" panose="05000000000000000000" pitchFamily="2" charset="2"/>
              <a:buChar char="§"/>
            </a:pPr>
            <a:r>
              <a:rPr lang="en-GB" dirty="0">
                <a:latin typeface="Myriad Pro" panose="020B0503030403020204" pitchFamily="34" charset="0"/>
                <a:ea typeface="Roboto Light" panose="02000000000000000000" pitchFamily="2" charset="0"/>
              </a:rPr>
              <a:t>Chart shows hourly values for the selected day.</a:t>
            </a: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The risk values showed in the charts are based on the Log10 of the NEXRAD risk value.</a:t>
            </a: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Max value</a:t>
            </a: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Min value</a:t>
            </a: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Average value</a:t>
            </a: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Values for the selected day and previous day. Only available for the current month.</a:t>
            </a: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Min and max year the data is based on.</a:t>
            </a:r>
          </a:p>
          <a:p>
            <a:pPr marL="571500" indent="-571500">
              <a:spcBef>
                <a:spcPts val="0"/>
              </a:spcBef>
              <a:buClr>
                <a:srgbClr val="00308F"/>
              </a:buClr>
              <a:buFont typeface="Wingdings" panose="05000000000000000000" pitchFamily="2" charset="2"/>
              <a:buChar char="§"/>
            </a:pPr>
            <a:endParaRPr lang="en-GB" sz="3600" dirty="0">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endParaRPr lang="en-GB" sz="32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10</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Chart</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DF4418C-101D-F0C2-2672-6B4F9CF0E7F4}"/>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0FD667F1-85C8-C5D3-3621-8C33BFB27F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42A7C149-8495-2C6D-8398-E437D9A8E6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Tree>
    <p:extLst>
      <p:ext uri="{BB962C8B-B14F-4D97-AF65-F5344CB8AC3E}">
        <p14:creationId xmlns:p14="http://schemas.microsoft.com/office/powerpoint/2010/main" val="3821805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274340" y="1721801"/>
            <a:ext cx="5345994" cy="483419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r>
              <a:rPr lang="en-GB" sz="2400" dirty="0">
                <a:latin typeface="Myriad Pro" panose="020B0503030403020204" pitchFamily="34" charset="0"/>
                <a:ea typeface="Roboto Light" panose="02000000000000000000" pitchFamily="2" charset="0"/>
              </a:rPr>
              <a:t>You can select any month/day and get the chart. The table will only display BAM data if not within the current time period.</a:t>
            </a: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r>
              <a:rPr lang="en-GB" sz="2400" dirty="0">
                <a:latin typeface="Myriad Pro" panose="020B0503030403020204" pitchFamily="34" charset="0"/>
                <a:ea typeface="Roboto Light" panose="02000000000000000000" pitchFamily="2" charset="0"/>
              </a:rPr>
              <a:t>BAM data is based on five years of NEXRAD data.</a:t>
            </a: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r>
              <a:rPr lang="en-GB" sz="2400" dirty="0">
                <a:latin typeface="Myriad Pro"/>
                <a:ea typeface="Roboto Light"/>
              </a:rPr>
              <a:t>Selecting any of the routes(VR, SR, </a:t>
            </a:r>
            <a:r>
              <a:rPr lang="en-GB" sz="2400">
                <a:latin typeface="Myriad Pro"/>
                <a:ea typeface="Roboto Light"/>
              </a:rPr>
              <a:t>IR) or will create a chart that shows </a:t>
            </a:r>
            <a:r>
              <a:rPr lang="en-GB" sz="2400" dirty="0">
                <a:latin typeface="Myriad Pro"/>
                <a:ea typeface="Roboto Light"/>
              </a:rPr>
              <a:t>the min(green area), max(orange area) and average(yellow line) values for all segments of the route.</a:t>
            </a:r>
          </a:p>
          <a:p>
            <a:pPr>
              <a:spcBef>
                <a:spcPts val="0"/>
              </a:spcBef>
              <a:buClr>
                <a:srgbClr val="00308F"/>
              </a:buCl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11</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Chart - routes</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20" name="Google Shape;171;g128cff8503f_0_7">
            <a:extLst>
              <a:ext uri="{FF2B5EF4-FFF2-40B4-BE49-F238E27FC236}">
                <a16:creationId xmlns:a16="http://schemas.microsoft.com/office/drawing/2014/main" id="{C90000E2-FF38-D621-C56C-B3374FFF54C2}"/>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209726" y="1721801"/>
            <a:ext cx="5886274" cy="3382841"/>
          </a:xfrm>
          <a:prstGeom prst="rect">
            <a:avLst/>
          </a:prstGeom>
          <a:noFill/>
          <a:ln>
            <a:noFill/>
          </a:ln>
        </p:spPr>
      </p:pic>
      <p:cxnSp>
        <p:nvCxnSpPr>
          <p:cNvPr id="3" name="Straight Arrow Connector 2">
            <a:extLst>
              <a:ext uri="{FF2B5EF4-FFF2-40B4-BE49-F238E27FC236}">
                <a16:creationId xmlns:a16="http://schemas.microsoft.com/office/drawing/2014/main" id="{F8C452D2-652A-FE3F-3C49-402ED5CA1937}"/>
              </a:ext>
            </a:extLst>
          </p:cNvPr>
          <p:cNvCxnSpPr>
            <a:cxnSpLocks/>
          </p:cNvCxnSpPr>
          <p:nvPr/>
        </p:nvCxnSpPr>
        <p:spPr>
          <a:xfrm flipH="1" flipV="1">
            <a:off x="4357991" y="2830749"/>
            <a:ext cx="1157592" cy="116731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92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352162" y="1492221"/>
            <a:ext cx="5268172" cy="50637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Arial" panose="020B0604020202020204" pitchFamily="34" charset="0"/>
              <a:buChar char="•"/>
            </a:pPr>
            <a:r>
              <a:rPr lang="en-GB" sz="2400" dirty="0">
                <a:latin typeface="Myriad Pro" panose="020B0503030403020204" pitchFamily="34" charset="0"/>
                <a:ea typeface="Roboto Light" panose="02000000000000000000" pitchFamily="2" charset="0"/>
              </a:rPr>
              <a:t>If selecting a MOA, range or alert area the chart will not display on the current web page.</a:t>
            </a: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r>
              <a:rPr lang="en-GB" sz="2400" dirty="0">
                <a:latin typeface="Myriad Pro" panose="020B0503030403020204" pitchFamily="34" charset="0"/>
                <a:ea typeface="Roboto Light" panose="02000000000000000000" pitchFamily="2" charset="0"/>
              </a:rPr>
              <a:t>Click the “segment” highlighted in blue to see a chart for that “segment”.</a:t>
            </a: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r>
              <a:rPr lang="en-GB" sz="2400" dirty="0">
                <a:latin typeface="Myriad Pro" panose="020B0503030403020204" pitchFamily="34" charset="0"/>
                <a:ea typeface="Roboto Light" panose="02000000000000000000" pitchFamily="2" charset="0"/>
              </a:rPr>
              <a:t>You can have multiple charts open at the same time.</a:t>
            </a:r>
          </a:p>
          <a:p>
            <a:pPr>
              <a:spcBef>
                <a:spcPts val="0"/>
              </a:spcBef>
              <a:buClr>
                <a:srgbClr val="00308F"/>
              </a:buClr>
            </a:pPr>
            <a:endParaRPr lang="en-GB" sz="2400" dirty="0">
              <a:latin typeface="Myriad Pro" panose="020B0503030403020204" pitchFamily="34" charset="0"/>
              <a:ea typeface="Roboto Light" panose="02000000000000000000" pitchFamily="2" charset="0"/>
            </a:endParaRPr>
          </a:p>
          <a:p>
            <a:pPr>
              <a:spcBef>
                <a:spcPts val="0"/>
              </a:spcBef>
              <a:buClr>
                <a:srgbClr val="00308F"/>
              </a:buCl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11</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728892"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Chart – MOA, ranges, alert areas</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20" name="Google Shape;171;g128cff8503f_0_7">
            <a:extLst>
              <a:ext uri="{FF2B5EF4-FFF2-40B4-BE49-F238E27FC236}">
                <a16:creationId xmlns:a16="http://schemas.microsoft.com/office/drawing/2014/main" id="{C90000E2-FF38-D621-C56C-B3374FFF54C2}"/>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360603" y="1492220"/>
            <a:ext cx="5578695" cy="4855870"/>
          </a:xfrm>
          <a:prstGeom prst="rect">
            <a:avLst/>
          </a:prstGeom>
          <a:noFill/>
          <a:ln>
            <a:noFill/>
          </a:ln>
        </p:spPr>
      </p:pic>
      <p:cxnSp>
        <p:nvCxnSpPr>
          <p:cNvPr id="3" name="Straight Arrow Connector 2">
            <a:extLst>
              <a:ext uri="{FF2B5EF4-FFF2-40B4-BE49-F238E27FC236}">
                <a16:creationId xmlns:a16="http://schemas.microsoft.com/office/drawing/2014/main" id="{25960AFF-274A-E94E-926F-8B9FE28740E5}"/>
              </a:ext>
            </a:extLst>
          </p:cNvPr>
          <p:cNvCxnSpPr/>
          <p:nvPr/>
        </p:nvCxnSpPr>
        <p:spPr>
          <a:xfrm flipH="1" flipV="1">
            <a:off x="2140085" y="4387174"/>
            <a:ext cx="408562" cy="55447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910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673174" y="1413611"/>
            <a:ext cx="4947160" cy="51423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Arial" panose="020B0604020202020204" pitchFamily="34" charset="0"/>
              <a:buChar char="•"/>
            </a:pPr>
            <a:r>
              <a:rPr lang="en-GB" sz="2400" dirty="0">
                <a:latin typeface="Myriad Pro" panose="020B0503030403020204" pitchFamily="34" charset="0"/>
                <a:ea typeface="Roboto Light" panose="02000000000000000000" pitchFamily="2" charset="0"/>
              </a:rPr>
              <a:t>If selecting a unit option the chart will not display on the current web page.</a:t>
            </a: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r>
              <a:rPr lang="en-GB" sz="2400" dirty="0">
                <a:latin typeface="Myriad Pro" panose="020B0503030403020204" pitchFamily="34" charset="0"/>
                <a:ea typeface="Roboto Light" panose="02000000000000000000" pitchFamily="2" charset="0"/>
              </a:rPr>
              <a:t>For MOAs and ranges click the “segment” highlighted in blue to see a chart for that “segment”.</a:t>
            </a: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r>
              <a:rPr lang="en-GB" sz="2400" dirty="0">
                <a:latin typeface="Myriad Pro" panose="020B0503030403020204" pitchFamily="34" charset="0"/>
                <a:ea typeface="Roboto Light" panose="02000000000000000000" pitchFamily="2" charset="0"/>
              </a:rPr>
              <a:t>Click the route header to get a chart for routes and airfields.</a:t>
            </a: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a:p>
            <a:pPr>
              <a:spcBef>
                <a:spcPts val="0"/>
              </a:spcBef>
              <a:buClr>
                <a:srgbClr val="00308F"/>
              </a:buClr>
            </a:pPr>
            <a:endParaRPr lang="en-GB" sz="2400" dirty="0">
              <a:latin typeface="Myriad Pro" panose="020B0503030403020204" pitchFamily="34" charset="0"/>
              <a:ea typeface="Roboto Light" panose="02000000000000000000" pitchFamily="2" charset="0"/>
            </a:endParaRPr>
          </a:p>
          <a:p>
            <a:pPr>
              <a:spcBef>
                <a:spcPts val="0"/>
              </a:spcBef>
              <a:buClr>
                <a:srgbClr val="00308F"/>
              </a:buCl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11</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Chart - units</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20" name="Google Shape;171;g128cff8503f_0_7">
            <a:extLst>
              <a:ext uri="{FF2B5EF4-FFF2-40B4-BE49-F238E27FC236}">
                <a16:creationId xmlns:a16="http://schemas.microsoft.com/office/drawing/2014/main" id="{C90000E2-FF38-D621-C56C-B3374FFF54C2}"/>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282102" y="1413611"/>
            <a:ext cx="5656516" cy="4950347"/>
          </a:xfrm>
          <a:prstGeom prst="rect">
            <a:avLst/>
          </a:prstGeom>
          <a:noFill/>
          <a:ln>
            <a:noFill/>
          </a:ln>
        </p:spPr>
      </p:pic>
      <p:cxnSp>
        <p:nvCxnSpPr>
          <p:cNvPr id="3" name="Straight Arrow Connector 2">
            <a:extLst>
              <a:ext uri="{FF2B5EF4-FFF2-40B4-BE49-F238E27FC236}">
                <a16:creationId xmlns:a16="http://schemas.microsoft.com/office/drawing/2014/main" id="{2CF009F6-DE1F-E16C-3529-86609E16DF4C}"/>
              </a:ext>
            </a:extLst>
          </p:cNvPr>
          <p:cNvCxnSpPr>
            <a:cxnSpLocks/>
          </p:cNvCxnSpPr>
          <p:nvPr/>
        </p:nvCxnSpPr>
        <p:spPr>
          <a:xfrm flipH="1">
            <a:off x="885217" y="3429000"/>
            <a:ext cx="579693" cy="831715"/>
          </a:xfrm>
          <a:prstGeom prst="straightConnector1">
            <a:avLst/>
          </a:prstGeom>
          <a:ln w="25400">
            <a:solidFill>
              <a:srgbClr val="FE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70D347F8-A902-57DE-602D-A55E24094D33}"/>
              </a:ext>
            </a:extLst>
          </p:cNvPr>
          <p:cNvCxnSpPr>
            <a:cxnSpLocks/>
          </p:cNvCxnSpPr>
          <p:nvPr/>
        </p:nvCxnSpPr>
        <p:spPr>
          <a:xfrm>
            <a:off x="1464910" y="3429000"/>
            <a:ext cx="1122647" cy="2015389"/>
          </a:xfrm>
          <a:prstGeom prst="straightConnector1">
            <a:avLst/>
          </a:prstGeom>
          <a:ln w="25400">
            <a:solidFill>
              <a:srgbClr val="FE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778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5938618" y="1413611"/>
            <a:ext cx="5681716" cy="5142384"/>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Arial" panose="020B0604020202020204" pitchFamily="34" charset="0"/>
              <a:buChar char="•"/>
            </a:pPr>
            <a:r>
              <a:rPr lang="en-GB" sz="2400" dirty="0">
                <a:latin typeface="Myriad Pro" panose="020B0503030403020204" pitchFamily="34" charset="0"/>
                <a:ea typeface="Roboto Light" panose="02000000000000000000" pitchFamily="2" charset="0"/>
              </a:rPr>
              <a:t>You can also look at the risk for a NEXRAD station.</a:t>
            </a: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r>
              <a:rPr lang="en-GB" sz="2400" dirty="0">
                <a:latin typeface="Myriad Pro" panose="020B0503030403020204" pitchFamily="34" charset="0"/>
                <a:ea typeface="Roboto Light" panose="02000000000000000000" pitchFamily="2" charset="0"/>
              </a:rPr>
              <a:t>The NEXRAD risk chart data is based on 16 sample areas around each radar.</a:t>
            </a: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r>
              <a:rPr lang="en-GB" sz="2400" dirty="0">
                <a:latin typeface="Myriad Pro" panose="020B0503030403020204" pitchFamily="34" charset="0"/>
                <a:ea typeface="Roboto Light" panose="02000000000000000000" pitchFamily="2" charset="0"/>
              </a:rPr>
              <a:t>Looking ahead can give you a good idea on what the NEXRAD risk might be like.</a:t>
            </a: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r>
              <a:rPr lang="en-GB" sz="2400" dirty="0">
                <a:latin typeface="Myriad Pro" panose="020B0503030403020204" pitchFamily="34" charset="0"/>
                <a:ea typeface="Roboto Light" panose="02000000000000000000" pitchFamily="2" charset="0"/>
              </a:rPr>
              <a:t>This example shows that the risk around NEXRAD station KBYX is moderate from about 0500z to 0800z  on April 24</a:t>
            </a:r>
            <a:r>
              <a:rPr lang="en-GB" sz="2400" baseline="30000" dirty="0">
                <a:latin typeface="Myriad Pro" panose="020B0503030403020204" pitchFamily="34" charset="0"/>
                <a:ea typeface="Roboto Light" panose="02000000000000000000" pitchFamily="2" charset="0"/>
              </a:rPr>
              <a:t>th</a:t>
            </a:r>
            <a:r>
              <a:rPr lang="en-GB" sz="2400" dirty="0">
                <a:latin typeface="Myriad Pro" panose="020B0503030403020204" pitchFamily="34" charset="0"/>
                <a:ea typeface="Roboto Light" panose="02000000000000000000" pitchFamily="2" charset="0"/>
              </a:rPr>
              <a:t>. </a:t>
            </a: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r>
              <a:rPr lang="en-GB" sz="2400" dirty="0">
                <a:latin typeface="Myriad Pro" panose="020B0503030403020204" pitchFamily="34" charset="0"/>
                <a:ea typeface="Roboto Light" panose="02000000000000000000" pitchFamily="2" charset="0"/>
              </a:rPr>
              <a:t>Mid to late April is the peak of bird migration from Cuba.</a:t>
            </a: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r>
              <a:rPr lang="en-GB" sz="2400" dirty="0">
                <a:solidFill>
                  <a:srgbClr val="FF0000"/>
                </a:solidFill>
                <a:latin typeface="Myriad Pro" panose="020B0503030403020204" pitchFamily="34" charset="0"/>
                <a:ea typeface="Roboto Light" panose="02000000000000000000" pitchFamily="2" charset="0"/>
              </a:rPr>
              <a:t>Looking back will no longer open a new page where you can select a specific time and get the latest risk results. The past risk button is available for that.</a:t>
            </a:r>
          </a:p>
          <a:p>
            <a:pPr marL="342900" indent="-342900">
              <a:spcBef>
                <a:spcPts val="0"/>
              </a:spcBef>
              <a:buClr>
                <a:srgbClr val="00308F"/>
              </a:buClr>
              <a:buFont typeface="Arial" panose="020B0604020202020204" pitchFamily="34" charset="0"/>
              <a:buChar char="•"/>
            </a:pPr>
            <a:endParaRPr lang="en-GB" sz="2400" dirty="0">
              <a:solidFill>
                <a:srgbClr val="FF0000"/>
              </a:solidFill>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r>
              <a:rPr lang="en-GB" sz="2400" dirty="0">
                <a:latin typeface="Myriad Pro" panose="020B0503030403020204" pitchFamily="34" charset="0"/>
                <a:ea typeface="Roboto Light" panose="02000000000000000000" pitchFamily="2" charset="0"/>
              </a:rPr>
              <a:t>You can look at other time periods for any area type.</a:t>
            </a: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a:p>
            <a:pPr>
              <a:spcBef>
                <a:spcPts val="0"/>
              </a:spcBef>
              <a:buClr>
                <a:srgbClr val="00308F"/>
              </a:buClr>
            </a:pPr>
            <a:endParaRPr lang="en-GB" sz="2400" dirty="0">
              <a:latin typeface="Myriad Pro" panose="020B0503030403020204" pitchFamily="34" charset="0"/>
              <a:ea typeface="Roboto Light" panose="02000000000000000000" pitchFamily="2" charset="0"/>
            </a:endParaRPr>
          </a:p>
          <a:p>
            <a:pPr>
              <a:spcBef>
                <a:spcPts val="0"/>
              </a:spcBef>
              <a:buClr>
                <a:srgbClr val="00308F"/>
              </a:buCl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11</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Chart – looking ahead</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20" name="Google Shape;171;g128cff8503f_0_7">
            <a:extLst>
              <a:ext uri="{FF2B5EF4-FFF2-40B4-BE49-F238E27FC236}">
                <a16:creationId xmlns:a16="http://schemas.microsoft.com/office/drawing/2014/main" id="{C90000E2-FF38-D621-C56C-B3374FFF54C2}"/>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209726" y="1556433"/>
            <a:ext cx="5681715" cy="4211434"/>
          </a:xfrm>
          <a:prstGeom prst="rect">
            <a:avLst/>
          </a:prstGeom>
          <a:noFill/>
          <a:ln>
            <a:noFill/>
          </a:ln>
        </p:spPr>
      </p:pic>
      <p:pic>
        <p:nvPicPr>
          <p:cNvPr id="3" name="Picture 2" descr="Diagram&#10;&#10;Description automatically generated">
            <a:extLst>
              <a:ext uri="{FF2B5EF4-FFF2-40B4-BE49-F238E27FC236}">
                <a16:creationId xmlns:a16="http://schemas.microsoft.com/office/drawing/2014/main" id="{4ECA961B-2420-A2BD-B194-04687B7CFD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7664" y="1295329"/>
            <a:ext cx="1912919" cy="2005401"/>
          </a:xfrm>
          <a:prstGeom prst="rect">
            <a:avLst/>
          </a:prstGeom>
        </p:spPr>
      </p:pic>
      <p:pic>
        <p:nvPicPr>
          <p:cNvPr id="5" name="Picture 4" descr="Chart&#10;&#10;Description automatically generated">
            <a:extLst>
              <a:ext uri="{FF2B5EF4-FFF2-40B4-BE49-F238E27FC236}">
                <a16:creationId xmlns:a16="http://schemas.microsoft.com/office/drawing/2014/main" id="{D9FC8A94-3CE4-3537-422E-8DB01518B4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0299" y="4398953"/>
            <a:ext cx="5060118" cy="2377646"/>
          </a:xfrm>
          <a:prstGeom prst="rect">
            <a:avLst/>
          </a:prstGeom>
        </p:spPr>
      </p:pic>
      <p:cxnSp>
        <p:nvCxnSpPr>
          <p:cNvPr id="7" name="Straight Arrow Connector 6">
            <a:extLst>
              <a:ext uri="{FF2B5EF4-FFF2-40B4-BE49-F238E27FC236}">
                <a16:creationId xmlns:a16="http://schemas.microsoft.com/office/drawing/2014/main" id="{988C2E45-9E75-EB75-84EF-772D203EBDAE}"/>
              </a:ext>
            </a:extLst>
          </p:cNvPr>
          <p:cNvCxnSpPr>
            <a:cxnSpLocks/>
          </p:cNvCxnSpPr>
          <p:nvPr/>
        </p:nvCxnSpPr>
        <p:spPr>
          <a:xfrm flipH="1" flipV="1">
            <a:off x="885217" y="3807253"/>
            <a:ext cx="579693" cy="2983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183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320901" y="1413611"/>
            <a:ext cx="5299432" cy="51423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Arial" panose="020B0604020202020204" pitchFamily="34" charset="0"/>
              <a:buChar char="•"/>
            </a:pPr>
            <a:r>
              <a:rPr lang="en-GB" sz="2400" dirty="0">
                <a:latin typeface="Myriad Pro" panose="020B0503030403020204" pitchFamily="34" charset="0"/>
                <a:ea typeface="Roboto Light" panose="02000000000000000000" pitchFamily="2" charset="0"/>
              </a:rPr>
              <a:t>Areas that are beyond 64 nautical miles(nm) from the nearest NEXRAD station are assessed based on the nearest area that is within 64nm of the radar.</a:t>
            </a: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r>
              <a:rPr lang="en-GB" sz="2400" dirty="0">
                <a:latin typeface="Myriad Pro" panose="020B0503030403020204" pitchFamily="34" charset="0"/>
                <a:ea typeface="Roboto Light" panose="02000000000000000000" pitchFamily="2" charset="0"/>
              </a:rPr>
              <a:t>Areas that are within 15nm of the radar are assessed based on the average value from 16 sample areas that are around each radar.</a:t>
            </a:r>
          </a:p>
          <a:p>
            <a:pPr>
              <a:spcBef>
                <a:spcPts val="0"/>
              </a:spcBef>
              <a:buClr>
                <a:srgbClr val="00308F"/>
              </a:buClr>
            </a:pPr>
            <a:endParaRPr lang="en-GB" sz="2400" dirty="0">
              <a:latin typeface="Myriad Pro" panose="020B0503030403020204" pitchFamily="34" charset="0"/>
              <a:ea typeface="Roboto Light" panose="02000000000000000000" pitchFamily="2" charset="0"/>
            </a:endParaRPr>
          </a:p>
          <a:p>
            <a:pPr>
              <a:spcBef>
                <a:spcPts val="0"/>
              </a:spcBef>
              <a:buClr>
                <a:srgbClr val="00308F"/>
              </a:buCl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11</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Chart – </a:t>
            </a:r>
            <a:r>
              <a:rPr lang="en-GB" dirty="0">
                <a:latin typeface="Impact" panose="020B0806030902050204" pitchFamily="34" charset="0"/>
              </a:rPr>
              <a:t>sample areas</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20" name="Google Shape;171;g128cff8503f_0_7">
            <a:extLst>
              <a:ext uri="{FF2B5EF4-FFF2-40B4-BE49-F238E27FC236}">
                <a16:creationId xmlns:a16="http://schemas.microsoft.com/office/drawing/2014/main" id="{C90000E2-FF38-D621-C56C-B3374FFF54C2}"/>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486563" y="1463463"/>
            <a:ext cx="5452055" cy="4599934"/>
          </a:xfrm>
          <a:prstGeom prst="rect">
            <a:avLst/>
          </a:prstGeom>
          <a:noFill/>
          <a:ln>
            <a:noFill/>
          </a:ln>
        </p:spPr>
      </p:pic>
    </p:spTree>
    <p:extLst>
      <p:ext uri="{BB962C8B-B14F-4D97-AF65-F5344CB8AC3E}">
        <p14:creationId xmlns:p14="http://schemas.microsoft.com/office/powerpoint/2010/main" val="150851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71500" indent="-571500">
              <a:spcBef>
                <a:spcPts val="0"/>
              </a:spcBef>
              <a:buClr>
                <a:srgbClr val="260859"/>
              </a:buClr>
              <a:buFont typeface="Wingdings" panose="05000000000000000000" pitchFamily="2" charset="2"/>
              <a:buChar char="§"/>
            </a:pPr>
            <a:r>
              <a:rPr lang="en-GB" sz="3600" dirty="0">
                <a:latin typeface="Myriad Pro"/>
                <a:ea typeface="Roboto Light"/>
              </a:rPr>
              <a:t>Introduce users to the use of the new web page.</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1</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OBJECTIVE</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5" name="Google Shape;301;p30" descr="BASH Logo.jpg">
            <a:extLst>
              <a:ext uri="{FF2B5EF4-FFF2-40B4-BE49-F238E27FC236}">
                <a16:creationId xmlns:a16="http://schemas.microsoft.com/office/drawing/2014/main" id="{629AB860-9777-47A4-F1C6-5AF7B75F5F6F}"/>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6" name="Picture 15">
            <a:extLst>
              <a:ext uri="{FF2B5EF4-FFF2-40B4-BE49-F238E27FC236}">
                <a16:creationId xmlns:a16="http://schemas.microsoft.com/office/drawing/2014/main" id="{31352556-81AF-D3C2-F1A1-8AEBEB1907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22" name="Picture 21" descr="Text&#10;&#10;Description automatically generated with low confidence">
            <a:extLst>
              <a:ext uri="{FF2B5EF4-FFF2-40B4-BE49-F238E27FC236}">
                <a16:creationId xmlns:a16="http://schemas.microsoft.com/office/drawing/2014/main" id="{118BA112-FC7C-750B-15A6-72FE740FE1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23" name="Picture 22" descr="Text&#10;&#10;Description automatically generated with low confidence">
            <a:extLst>
              <a:ext uri="{FF2B5EF4-FFF2-40B4-BE49-F238E27FC236}">
                <a16:creationId xmlns:a16="http://schemas.microsoft.com/office/drawing/2014/main" id="{4E41A588-D72B-E7A4-84BF-962AA961E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7465" y="3619982"/>
            <a:ext cx="3846106" cy="1613555"/>
          </a:xfrm>
          <a:prstGeom prst="rect">
            <a:avLst/>
          </a:prstGeom>
        </p:spPr>
      </p:pic>
    </p:spTree>
    <p:extLst>
      <p:ext uri="{BB962C8B-B14F-4D97-AF65-F5344CB8AC3E}">
        <p14:creationId xmlns:p14="http://schemas.microsoft.com/office/powerpoint/2010/main" val="1044034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555407" y="1679852"/>
            <a:ext cx="5299432" cy="514238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285750" indent="-285750">
              <a:buClr>
                <a:srgbClr val="00308F"/>
              </a:buClr>
              <a:buChar char="•"/>
            </a:pPr>
            <a:r>
              <a:rPr lang="en-GB" sz="1400" dirty="0">
                <a:latin typeface="Calibri"/>
                <a:ea typeface="+mn-lt"/>
                <a:cs typeface="+mn-lt"/>
              </a:rPr>
              <a:t>The BAM based on NEXRAD data (NEXBAM) is based on actual biomass in the air detected by radar. </a:t>
            </a:r>
          </a:p>
          <a:p>
            <a:pPr marL="285750" indent="-285750">
              <a:buClr>
                <a:srgbClr val="00308F"/>
              </a:buClr>
              <a:buChar char="•"/>
            </a:pPr>
            <a:r>
              <a:rPr lang="en-GB" sz="1400" dirty="0">
                <a:latin typeface="Calibri"/>
                <a:ea typeface="+mn-lt"/>
                <a:cs typeface="+mn-lt"/>
              </a:rPr>
              <a:t>The NEXBAM comes from up to 10 NEXRAD volume scans every hour for five years.</a:t>
            </a:r>
            <a:endParaRPr lang="en-GB" sz="1400" dirty="0">
              <a:ea typeface="+mn-lt"/>
              <a:cs typeface="+mn-lt"/>
            </a:endParaRPr>
          </a:p>
          <a:p>
            <a:pPr marL="285750" indent="-285750">
              <a:buClr>
                <a:srgbClr val="00308F"/>
              </a:buClr>
              <a:buChar char="•"/>
            </a:pPr>
            <a:r>
              <a:rPr lang="en-GB" sz="1400" dirty="0">
                <a:latin typeface="Calibri"/>
                <a:ea typeface="+mn-lt"/>
                <a:cs typeface="+mn-lt"/>
              </a:rPr>
              <a:t>NEXBAM observations are seasonally accurate and consistent with recent trends. </a:t>
            </a:r>
            <a:endParaRPr lang="en-GB" sz="1400">
              <a:latin typeface="Calibri"/>
              <a:ea typeface="+mn-lt"/>
              <a:cs typeface="+mn-lt"/>
            </a:endParaRPr>
          </a:p>
          <a:p>
            <a:pPr marL="285750" indent="-285750">
              <a:buClr>
                <a:srgbClr val="00308F"/>
              </a:buClr>
              <a:buChar char="•"/>
            </a:pPr>
            <a:r>
              <a:rPr lang="en-GB" sz="1400" dirty="0">
                <a:latin typeface="Calibri"/>
                <a:ea typeface="+mn-lt"/>
                <a:cs typeface="+mn-lt"/>
              </a:rPr>
              <a:t>NEXBAM updates every month with the last months data. Data older than 5 years is removed.</a:t>
            </a:r>
            <a:endParaRPr lang="en-GB" sz="1400" dirty="0">
              <a:latin typeface="Calibri"/>
              <a:cs typeface="Calibri"/>
            </a:endParaRPr>
          </a:p>
          <a:p>
            <a:pPr marL="285750" indent="-285750">
              <a:buChar char="•"/>
            </a:pPr>
            <a:r>
              <a:rPr lang="en-GB" sz="1400" dirty="0">
                <a:latin typeface="Calibri"/>
                <a:ea typeface="+mn-lt"/>
                <a:cs typeface="+mn-lt"/>
              </a:rPr>
              <a:t>They now have a common scale based on the </a:t>
            </a:r>
            <a:r>
              <a:rPr lang="en-GB" sz="1400" dirty="0" err="1">
                <a:latin typeface="Calibri"/>
                <a:ea typeface="+mn-lt"/>
                <a:cs typeface="+mn-lt"/>
              </a:rPr>
              <a:t>dBZ</a:t>
            </a:r>
            <a:r>
              <a:rPr lang="en-GB" sz="1400" dirty="0">
                <a:latin typeface="Calibri"/>
                <a:ea typeface="+mn-lt"/>
                <a:cs typeface="+mn-lt"/>
              </a:rPr>
              <a:t> from the radar and the percentage of the polygon with biological activity.  NEXBAM and AHAS live risk are equivalent.</a:t>
            </a:r>
            <a:endParaRPr lang="en-GB" sz="1400">
              <a:latin typeface="Calibri"/>
              <a:cs typeface="Calibri"/>
            </a:endParaRPr>
          </a:p>
          <a:p>
            <a:pPr marL="285750" indent="-285750">
              <a:buChar char="•"/>
            </a:pPr>
            <a:r>
              <a:rPr lang="en-GB" sz="1400" dirty="0">
                <a:latin typeface="Calibri"/>
                <a:ea typeface="+mn-lt"/>
                <a:cs typeface="+mn-lt"/>
              </a:rPr>
              <a:t>The graphical presentation of risk over time of day, is an efficient means to see when is the best time of day to fly. Small time changes can make large scale risk reductions for the same route. Consistently bird plagued routes can be found.</a:t>
            </a:r>
            <a:endParaRPr lang="en-GB" sz="1400">
              <a:latin typeface="Calibri"/>
              <a:cs typeface="Calibri"/>
            </a:endParaRPr>
          </a:p>
          <a:p>
            <a:pPr>
              <a:spcBef>
                <a:spcPts val="0"/>
              </a:spcBef>
              <a:buClr>
                <a:srgbClr val="00308F"/>
              </a:buClr>
            </a:pPr>
            <a:endParaRPr lang="en-GB" sz="1400" dirty="0">
              <a:latin typeface="Myriad Pro"/>
              <a:ea typeface="Roboto Light"/>
            </a:endParaRPr>
          </a:p>
          <a:p>
            <a:pPr>
              <a:spcBef>
                <a:spcPts val="0"/>
              </a:spcBef>
              <a:buClr>
                <a:srgbClr val="00308F"/>
              </a:buClr>
            </a:pPr>
            <a:endParaRPr lang="en-GB" sz="2400" dirty="0">
              <a:latin typeface="Myriad Pro" panose="020B0503030403020204" pitchFamily="34" charset="0"/>
              <a:ea typeface="Roboto Light" panose="02000000000000000000" pitchFamily="2" charset="0"/>
            </a:endParaRPr>
          </a:p>
          <a:p>
            <a:pPr>
              <a:spcBef>
                <a:spcPts val="0"/>
              </a:spcBef>
              <a:buClr>
                <a:srgbClr val="00308F"/>
              </a:buCl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Arial" panose="020B0604020202020204" pitchFamily="34" charset="0"/>
              <a:buChar cha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11</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a:rPr>
              <a:t>NEXBAM vs BAM</a:t>
            </a:r>
            <a:endParaRPr lang="en-GB" dirty="0">
              <a:latin typeface="Impact"/>
            </a:endParaRP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2" name="TextBox 1">
            <a:extLst>
              <a:ext uri="{FF2B5EF4-FFF2-40B4-BE49-F238E27FC236}">
                <a16:creationId xmlns:a16="http://schemas.microsoft.com/office/drawing/2014/main" id="{52A40F21-3C64-F57A-3EA5-BD6253C44A8B}"/>
              </a:ext>
            </a:extLst>
          </p:cNvPr>
          <p:cNvSpPr txBox="1"/>
          <p:nvPr/>
        </p:nvSpPr>
        <p:spPr>
          <a:xfrm>
            <a:off x="5936255" y="1676400"/>
            <a:ext cx="5313804" cy="3275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Sans-Serif"/>
              <a:buChar char="•"/>
            </a:pPr>
            <a:r>
              <a:rPr lang="en-GB" sz="1400" dirty="0">
                <a:latin typeface="Calibri"/>
                <a:ea typeface="+mn-lt"/>
                <a:cs typeface="+mn-lt"/>
              </a:rPr>
              <a:t>The old BAM is based on bird observations made twice a year, largely of birds on the ground!</a:t>
            </a:r>
            <a:endParaRPr lang="en-US" sz="1400" dirty="0">
              <a:latin typeface="Calibri"/>
              <a:ea typeface="+mn-lt"/>
              <a:cs typeface="+mn-lt"/>
            </a:endParaRPr>
          </a:p>
          <a:p>
            <a:pPr marL="285750" indent="-285750">
              <a:lnSpc>
                <a:spcPct val="90000"/>
              </a:lnSpc>
              <a:spcBef>
                <a:spcPts val="1000"/>
              </a:spcBef>
              <a:buFont typeface="Arial,Sans-Serif"/>
              <a:buChar char="•"/>
            </a:pPr>
            <a:r>
              <a:rPr lang="en-GB" sz="1400" dirty="0">
                <a:latin typeface="Calibri"/>
                <a:ea typeface="+mn-lt"/>
                <a:cs typeface="+mn-lt"/>
              </a:rPr>
              <a:t>The daily chronology in the BAM was a guestimate. </a:t>
            </a:r>
          </a:p>
          <a:p>
            <a:pPr marL="285750" indent="-285750">
              <a:lnSpc>
                <a:spcPct val="90000"/>
              </a:lnSpc>
              <a:spcBef>
                <a:spcPts val="1000"/>
              </a:spcBef>
              <a:buFont typeface="Arial,Sans-Serif"/>
              <a:buChar char="•"/>
            </a:pPr>
            <a:r>
              <a:rPr lang="en-GB" sz="1400" dirty="0">
                <a:latin typeface="Calibri"/>
                <a:ea typeface="+mn-lt"/>
                <a:cs typeface="+mn-lt"/>
              </a:rPr>
              <a:t>The BAM, being two annual data points interpolated over time, cannot determine the changes in seasonal chronology with climate change. Winter seasons for birds are now shorter than they used to be. </a:t>
            </a:r>
            <a:endParaRPr lang="en-GB" sz="1400" dirty="0">
              <a:cs typeface="Calibri"/>
            </a:endParaRPr>
          </a:p>
          <a:p>
            <a:pPr marL="285750" indent="-285750">
              <a:lnSpc>
                <a:spcPct val="90000"/>
              </a:lnSpc>
              <a:spcBef>
                <a:spcPts val="1000"/>
              </a:spcBef>
              <a:buFont typeface="Arial,Sans-Serif"/>
              <a:buChar char="•"/>
            </a:pPr>
            <a:r>
              <a:rPr lang="en-GB" sz="1400" dirty="0">
                <a:latin typeface="Calibri"/>
                <a:ea typeface="+mn-lt"/>
                <a:cs typeface="+mn-lt"/>
              </a:rPr>
              <a:t>The old BAM was created in the 80's and has never been updated.</a:t>
            </a:r>
          </a:p>
          <a:p>
            <a:pPr marL="285750" indent="-285750">
              <a:lnSpc>
                <a:spcPct val="90000"/>
              </a:lnSpc>
              <a:spcBef>
                <a:spcPts val="1000"/>
              </a:spcBef>
              <a:buFont typeface="Arial,Sans-Serif"/>
              <a:buChar char="•"/>
            </a:pPr>
            <a:r>
              <a:rPr lang="en-GB" sz="1400" dirty="0">
                <a:latin typeface="Calibri"/>
                <a:ea typeface="+mn-lt"/>
                <a:cs typeface="+mn-lt"/>
              </a:rPr>
              <a:t>The BAM risk could not easily be made consistent with the NEXRAD risk.</a:t>
            </a:r>
          </a:p>
          <a:p>
            <a:pPr marL="285750" indent="-285750">
              <a:lnSpc>
                <a:spcPct val="90000"/>
              </a:lnSpc>
              <a:spcBef>
                <a:spcPts val="1000"/>
              </a:spcBef>
              <a:buFont typeface="Arial,Sans-Serif"/>
              <a:buChar char="•"/>
            </a:pPr>
            <a:r>
              <a:rPr lang="en-GB" sz="1400" dirty="0">
                <a:latin typeface="Calibri"/>
                <a:ea typeface="+mn-lt"/>
                <a:cs typeface="+mn-lt"/>
              </a:rPr>
              <a:t>The old BAM could only be seen via the map page. And the time periods displayed were broad.</a:t>
            </a:r>
          </a:p>
          <a:p>
            <a:endParaRPr lang="en-US" sz="1400" dirty="0">
              <a:latin typeface="Myriad Pro"/>
              <a:cs typeface="Arial"/>
            </a:endParaRPr>
          </a:p>
        </p:txBody>
      </p:sp>
    </p:spTree>
    <p:extLst>
      <p:ext uri="{BB962C8B-B14F-4D97-AF65-F5344CB8AC3E}">
        <p14:creationId xmlns:p14="http://schemas.microsoft.com/office/powerpoint/2010/main" val="593694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8B1AEA-5AF6-430A-BBE4-B7C9389FB535}"/>
              </a:ext>
            </a:extLst>
          </p:cNvPr>
          <p:cNvSpPr>
            <a:spLocks noGrp="1"/>
          </p:cNvSpPr>
          <p:nvPr>
            <p:ph type="subTitle" idx="1"/>
          </p:nvPr>
        </p:nvSpPr>
        <p:spPr>
          <a:xfrm>
            <a:off x="1" y="3090309"/>
            <a:ext cx="12191998" cy="1347467"/>
          </a:xfrm>
        </p:spPr>
        <p:txBody>
          <a:bodyPr>
            <a:noAutofit/>
          </a:bodyPr>
          <a:lstStyle/>
          <a:p>
            <a:r>
              <a:rPr lang="en-GB" sz="6000" b="1" dirty="0">
                <a:latin typeface="Myriad Pro" panose="020B0503030403020204" pitchFamily="34" charset="0"/>
              </a:rPr>
              <a:t>Questions?</a:t>
            </a:r>
          </a:p>
        </p:txBody>
      </p:sp>
      <p:pic>
        <p:nvPicPr>
          <p:cNvPr id="14" name="Picture 13">
            <a:extLst>
              <a:ext uri="{FF2B5EF4-FFF2-40B4-BE49-F238E27FC236}">
                <a16:creationId xmlns:a16="http://schemas.microsoft.com/office/drawing/2014/main" id="{ADE96B64-2C41-7B18-5CF2-CD7E564036B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29EEACE0-9854-5374-ECEF-FAA87B526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194" y="1372366"/>
            <a:ext cx="2947611" cy="1236610"/>
          </a:xfrm>
          <a:prstGeom prst="rect">
            <a:avLst/>
          </a:prstGeom>
        </p:spPr>
      </p:pic>
      <p:sp>
        <p:nvSpPr>
          <p:cNvPr id="16" name="TextBox 15">
            <a:extLst>
              <a:ext uri="{FF2B5EF4-FFF2-40B4-BE49-F238E27FC236}">
                <a16:creationId xmlns:a16="http://schemas.microsoft.com/office/drawing/2014/main" id="{132DD030-43C9-370E-E0A8-AF2FA03A6C05}"/>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pic>
        <p:nvPicPr>
          <p:cNvPr id="17" name="Google Shape;301;p30" descr="BASH Logo.jpg">
            <a:extLst>
              <a:ext uri="{FF2B5EF4-FFF2-40B4-BE49-F238E27FC236}">
                <a16:creationId xmlns:a16="http://schemas.microsoft.com/office/drawing/2014/main" id="{7FED6876-F634-D152-8279-E8410339F9FD}"/>
              </a:ext>
            </a:extLst>
          </p:cNvPr>
          <p:cNvPicPr preferRelativeResize="0"/>
          <p:nvPr/>
        </p:nvPicPr>
        <p:blipFill rotWithShape="1">
          <a:blip r:embed="rId4">
            <a:alphaModFix/>
          </a:blip>
          <a:srcRect/>
          <a:stretch/>
        </p:blipFill>
        <p:spPr>
          <a:xfrm>
            <a:off x="7983963" y="232858"/>
            <a:ext cx="788901" cy="831633"/>
          </a:xfrm>
          <a:prstGeom prst="rect">
            <a:avLst/>
          </a:prstGeom>
          <a:noFill/>
          <a:ln>
            <a:noFill/>
          </a:ln>
        </p:spPr>
      </p:pic>
      <p:pic>
        <p:nvPicPr>
          <p:cNvPr id="18" name="Picture 17">
            <a:extLst>
              <a:ext uri="{FF2B5EF4-FFF2-40B4-BE49-F238E27FC236}">
                <a16:creationId xmlns:a16="http://schemas.microsoft.com/office/drawing/2014/main" id="{A04C90E6-8D27-00DD-CFC7-F4C76E13BE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spTree>
    <p:extLst>
      <p:ext uri="{BB962C8B-B14F-4D97-AF65-F5344CB8AC3E}">
        <p14:creationId xmlns:p14="http://schemas.microsoft.com/office/powerpoint/2010/main" val="1279047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8B1AEA-5AF6-430A-BBE4-B7C9389FB535}"/>
              </a:ext>
            </a:extLst>
          </p:cNvPr>
          <p:cNvSpPr>
            <a:spLocks noGrp="1"/>
          </p:cNvSpPr>
          <p:nvPr>
            <p:ph type="subTitle" idx="1"/>
          </p:nvPr>
        </p:nvSpPr>
        <p:spPr>
          <a:xfrm>
            <a:off x="1" y="1924238"/>
            <a:ext cx="12191998" cy="1347467"/>
          </a:xfrm>
        </p:spPr>
        <p:txBody>
          <a:bodyPr>
            <a:noAutofit/>
          </a:bodyPr>
          <a:lstStyle/>
          <a:p>
            <a:r>
              <a:rPr lang="en-GB" b="1" u="sng" dirty="0">
                <a:solidFill>
                  <a:schemeClr val="bg1">
                    <a:lumMod val="75000"/>
                  </a:schemeClr>
                </a:solidFill>
                <a:latin typeface="Myriad Pro" panose="020B0503030403020204" pitchFamily="34" charset="0"/>
              </a:rPr>
              <a:t>USAF BASH Team</a:t>
            </a:r>
          </a:p>
          <a:p>
            <a:r>
              <a:rPr lang="en-GB" b="1" dirty="0">
                <a:solidFill>
                  <a:schemeClr val="bg1">
                    <a:lumMod val="85000"/>
                  </a:schemeClr>
                </a:solidFill>
                <a:latin typeface="Myriad Pro" panose="020B0503030403020204" pitchFamily="34" charset="0"/>
              </a:rPr>
              <a:t>Mr. Dan Sullivan, Branch Chief : </a:t>
            </a:r>
            <a:r>
              <a:rPr lang="en-GB" dirty="0">
                <a:solidFill>
                  <a:schemeClr val="bg1">
                    <a:lumMod val="65000"/>
                  </a:schemeClr>
                </a:solidFill>
                <a:latin typeface="Myriad Pro" panose="020B0503030403020204" pitchFamily="34" charset="0"/>
              </a:rPr>
              <a:t>daniel.sullivan.26@us.af.mil, DSN 246-5674</a:t>
            </a:r>
          </a:p>
          <a:p>
            <a:r>
              <a:rPr lang="en-GB" b="1" dirty="0">
                <a:solidFill>
                  <a:schemeClr val="bg1">
                    <a:lumMod val="85000"/>
                  </a:schemeClr>
                </a:solidFill>
                <a:latin typeface="Myriad Pro" panose="020B0503030403020204" pitchFamily="34" charset="0"/>
              </a:rPr>
              <a:t>Kyle Russell, Deputy Chief : </a:t>
            </a:r>
            <a:r>
              <a:rPr lang="en-GB" dirty="0">
                <a:solidFill>
                  <a:schemeClr val="bg1">
                    <a:lumMod val="65000"/>
                  </a:schemeClr>
                </a:solidFill>
                <a:latin typeface="Myriad Pro" panose="020B0503030403020204" pitchFamily="34" charset="0"/>
              </a:rPr>
              <a:t>kyle.russell.17@us.af.mil, DSN 246-5674</a:t>
            </a:r>
          </a:p>
          <a:p>
            <a:r>
              <a:rPr lang="en-GB" b="1" dirty="0" err="1">
                <a:solidFill>
                  <a:schemeClr val="bg1">
                    <a:lumMod val="85000"/>
                  </a:schemeClr>
                </a:solidFill>
                <a:latin typeface="Myriad Pro" panose="020B0503030403020204" pitchFamily="34" charset="0"/>
              </a:rPr>
              <a:t>Capt</a:t>
            </a:r>
            <a:r>
              <a:rPr lang="en-GB" b="1" dirty="0">
                <a:solidFill>
                  <a:schemeClr val="bg1">
                    <a:lumMod val="85000"/>
                  </a:schemeClr>
                </a:solidFill>
                <a:latin typeface="Myriad Pro" panose="020B0503030403020204" pitchFamily="34" charset="0"/>
              </a:rPr>
              <a:t> Boss, Wildlife Ecologist : </a:t>
            </a:r>
            <a:r>
              <a:rPr lang="en-GB" dirty="0">
                <a:solidFill>
                  <a:schemeClr val="bg1">
                    <a:lumMod val="65000"/>
                  </a:schemeClr>
                </a:solidFill>
                <a:latin typeface="Myriad Pro" panose="020B0503030403020204" pitchFamily="34" charset="0"/>
              </a:rPr>
              <a:t>patrick.boss.1@us.af.mil, DSN 246-5848</a:t>
            </a:r>
          </a:p>
          <a:p>
            <a:r>
              <a:rPr lang="en-GB" b="1" dirty="0">
                <a:solidFill>
                  <a:schemeClr val="bg1">
                    <a:lumMod val="85000"/>
                  </a:schemeClr>
                </a:solidFill>
                <a:latin typeface="Myriad Pro" panose="020B0503030403020204" pitchFamily="34" charset="0"/>
              </a:rPr>
              <a:t>Commercial prefix : </a:t>
            </a:r>
            <a:r>
              <a:rPr lang="en-GB" dirty="0">
                <a:solidFill>
                  <a:schemeClr val="bg1">
                    <a:lumMod val="65000"/>
                  </a:schemeClr>
                </a:solidFill>
                <a:latin typeface="Myriad Pro" panose="020B0503030403020204" pitchFamily="34" charset="0"/>
              </a:rPr>
              <a:t>(505) 846-xxxx</a:t>
            </a:r>
          </a:p>
          <a:p>
            <a:endParaRPr lang="en-GB" sz="1100" dirty="0">
              <a:solidFill>
                <a:schemeClr val="bg1">
                  <a:lumMod val="65000"/>
                </a:schemeClr>
              </a:solidFill>
              <a:latin typeface="Myriad Pro" panose="020B0503030403020204" pitchFamily="34" charset="0"/>
            </a:endParaRPr>
          </a:p>
          <a:p>
            <a:r>
              <a:rPr lang="en-GB" b="1" u="sng" dirty="0">
                <a:solidFill>
                  <a:schemeClr val="bg1">
                    <a:lumMod val="75000"/>
                  </a:schemeClr>
                </a:solidFill>
                <a:latin typeface="Myriad Pro" panose="020B0503030403020204" pitchFamily="34" charset="0"/>
              </a:rPr>
              <a:t>AHAS Personnel</a:t>
            </a:r>
          </a:p>
          <a:p>
            <a:r>
              <a:rPr lang="en-GB" b="1" dirty="0">
                <a:solidFill>
                  <a:schemeClr val="bg1">
                    <a:lumMod val="95000"/>
                  </a:schemeClr>
                </a:solidFill>
                <a:latin typeface="Myriad Pro" panose="020B0503030403020204" pitchFamily="34" charset="0"/>
              </a:rPr>
              <a:t>Mr. Ron White : </a:t>
            </a:r>
            <a:r>
              <a:rPr lang="en-GB" dirty="0">
                <a:solidFill>
                  <a:schemeClr val="bg1">
                    <a:lumMod val="65000"/>
                  </a:schemeClr>
                </a:solidFill>
                <a:latin typeface="Myriad Pro" panose="020B0503030403020204" pitchFamily="34" charset="0"/>
              </a:rPr>
              <a:t>ahas@detect-inc.com</a:t>
            </a:r>
          </a:p>
        </p:txBody>
      </p:sp>
      <p:pic>
        <p:nvPicPr>
          <p:cNvPr id="5" name="Picture 4">
            <a:extLst>
              <a:ext uri="{FF2B5EF4-FFF2-40B4-BE49-F238E27FC236}">
                <a16:creationId xmlns:a16="http://schemas.microsoft.com/office/drawing/2014/main" id="{4485B62B-C8A8-4A49-8688-F4FA3E77464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908" y="412387"/>
            <a:ext cx="3530850" cy="1360848"/>
          </a:xfrm>
          <a:prstGeom prst="rect">
            <a:avLst/>
          </a:prstGeom>
        </p:spPr>
      </p:pic>
      <p:cxnSp>
        <p:nvCxnSpPr>
          <p:cNvPr id="8" name="Straight Connector 7">
            <a:extLst>
              <a:ext uri="{FF2B5EF4-FFF2-40B4-BE49-F238E27FC236}">
                <a16:creationId xmlns:a16="http://schemas.microsoft.com/office/drawing/2014/main" id="{4231D221-1F23-4297-9C84-6A9FDDA41193}"/>
              </a:ext>
            </a:extLst>
          </p:cNvPr>
          <p:cNvCxnSpPr/>
          <p:nvPr/>
        </p:nvCxnSpPr>
        <p:spPr>
          <a:xfrm>
            <a:off x="0" y="5662569"/>
            <a:ext cx="12192000" cy="0"/>
          </a:xfrm>
          <a:prstGeom prst="line">
            <a:avLst/>
          </a:prstGeom>
          <a:ln w="57150">
            <a:solidFill>
              <a:srgbClr val="00308F"/>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36C64E-2CC6-4AF2-A723-6BA112F88A4F}"/>
              </a:ext>
            </a:extLst>
          </p:cNvPr>
          <p:cNvSpPr txBox="1"/>
          <p:nvPr/>
        </p:nvSpPr>
        <p:spPr>
          <a:xfrm>
            <a:off x="1397" y="5873691"/>
            <a:ext cx="12191999" cy="738664"/>
          </a:xfrm>
          <a:prstGeom prst="rect">
            <a:avLst/>
          </a:prstGeom>
          <a:noFill/>
        </p:spPr>
        <p:txBody>
          <a:bodyPr wrap="square" rtlCol="0">
            <a:spAutoFit/>
          </a:bodyPr>
          <a:lstStyle/>
          <a:p>
            <a:pPr algn="ctr"/>
            <a:r>
              <a:rPr lang="en-GB" sz="1400" dirty="0">
                <a:solidFill>
                  <a:schemeClr val="bg1"/>
                </a:solidFill>
                <a:latin typeface="Myriad Pro" panose="020B0503030403020204" pitchFamily="34" charset="0"/>
              </a:rPr>
              <a:t>Florida : California : Hawaii : Calgary : London : </a:t>
            </a:r>
            <a:r>
              <a:rPr lang="en-GB" sz="1400" dirty="0" err="1">
                <a:solidFill>
                  <a:schemeClr val="bg1"/>
                </a:solidFill>
                <a:latin typeface="Myriad Pro" panose="020B0503030403020204" pitchFamily="34" charset="0"/>
              </a:rPr>
              <a:t>Bejing</a:t>
            </a:r>
            <a:endParaRPr lang="en-GB" sz="1400" dirty="0">
              <a:solidFill>
                <a:schemeClr val="bg1"/>
              </a:solidFill>
              <a:latin typeface="Myriad Pro" panose="020B0503030403020204" pitchFamily="34" charset="0"/>
            </a:endParaRPr>
          </a:p>
          <a:p>
            <a:pPr algn="ctr"/>
            <a:r>
              <a:rPr lang="en-GB" sz="1400" b="1" dirty="0">
                <a:solidFill>
                  <a:schemeClr val="bg1">
                    <a:lumMod val="65000"/>
                  </a:schemeClr>
                </a:solidFill>
                <a:latin typeface="Myriad Pro" panose="020B0503030403020204" pitchFamily="34" charset="0"/>
                <a:hlinkClick r:id="rId3">
                  <a:extLst>
                    <a:ext uri="{A12FA001-AC4F-418D-AE19-62706E023703}">
                      <ahyp:hlinkClr xmlns:ahyp="http://schemas.microsoft.com/office/drawing/2018/hyperlinkcolor" val="tx"/>
                    </a:ext>
                  </a:extLst>
                </a:hlinkClick>
              </a:rPr>
              <a:t>www.detect-inc.com</a:t>
            </a:r>
            <a:r>
              <a:rPr lang="en-GB" sz="1400" b="1" dirty="0">
                <a:solidFill>
                  <a:schemeClr val="bg1">
                    <a:lumMod val="65000"/>
                  </a:schemeClr>
                </a:solidFill>
                <a:latin typeface="Myriad Pro" panose="020B0503030403020204" pitchFamily="34" charset="0"/>
              </a:rPr>
              <a:t>     </a:t>
            </a:r>
            <a:r>
              <a:rPr lang="en-GB" sz="1400" b="1" dirty="0">
                <a:solidFill>
                  <a:schemeClr val="bg1">
                    <a:lumMod val="65000"/>
                  </a:schemeClr>
                </a:solidFill>
                <a:latin typeface="Myriad Pro" panose="020B0503030403020204" pitchFamily="34" charset="0"/>
                <a:hlinkClick r:id="rId4">
                  <a:extLst>
                    <a:ext uri="{A12FA001-AC4F-418D-AE19-62706E023703}">
                      <ahyp:hlinkClr xmlns:ahyp="http://schemas.microsoft.com/office/drawing/2018/hyperlinkcolor" val="tx"/>
                    </a:ext>
                  </a:extLst>
                </a:hlinkClick>
              </a:rPr>
              <a:t>www.dronewatcher.com</a:t>
            </a:r>
            <a:r>
              <a:rPr lang="en-GB" sz="1400" b="1" dirty="0">
                <a:solidFill>
                  <a:schemeClr val="bg1">
                    <a:lumMod val="65000"/>
                  </a:schemeClr>
                </a:solidFill>
                <a:latin typeface="Myriad Pro" panose="020B0503030403020204" pitchFamily="34" charset="0"/>
              </a:rPr>
              <a:t> </a:t>
            </a:r>
          </a:p>
          <a:p>
            <a:pPr algn="ctr"/>
            <a:r>
              <a:rPr lang="en-GB" sz="1400" dirty="0">
                <a:solidFill>
                  <a:schemeClr val="bg1"/>
                </a:solidFill>
                <a:latin typeface="Myriad Pro" panose="020B0503030403020204" pitchFamily="34" charset="0"/>
              </a:rPr>
              <a:t>Copyright 2022, DeTect, Inc, All Rights Reserved</a:t>
            </a:r>
          </a:p>
        </p:txBody>
      </p:sp>
      <p:pic>
        <p:nvPicPr>
          <p:cNvPr id="7" name="Google Shape;301;p30" descr="BASH Logo.jpg">
            <a:extLst>
              <a:ext uri="{FF2B5EF4-FFF2-40B4-BE49-F238E27FC236}">
                <a16:creationId xmlns:a16="http://schemas.microsoft.com/office/drawing/2014/main" id="{A369FC69-9533-2B58-4FB8-E60C091DE9CA}"/>
              </a:ext>
            </a:extLst>
          </p:cNvPr>
          <p:cNvPicPr preferRelativeResize="0"/>
          <p:nvPr/>
        </p:nvPicPr>
        <p:blipFill rotWithShape="1">
          <a:blip r:embed="rId5">
            <a:alphaModFix/>
          </a:blip>
          <a:srcRect/>
          <a:stretch/>
        </p:blipFill>
        <p:spPr>
          <a:xfrm>
            <a:off x="7922396" y="254906"/>
            <a:ext cx="1476462" cy="1556438"/>
          </a:xfrm>
          <a:prstGeom prst="rect">
            <a:avLst/>
          </a:prstGeom>
          <a:noFill/>
          <a:ln>
            <a:noFill/>
          </a:ln>
        </p:spPr>
      </p:pic>
    </p:spTree>
    <p:extLst>
      <p:ext uri="{BB962C8B-B14F-4D97-AF65-F5344CB8AC3E}">
        <p14:creationId xmlns:p14="http://schemas.microsoft.com/office/powerpoint/2010/main" val="3365553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8B1AEA-5AF6-430A-BBE4-B7C9389FB535}"/>
              </a:ext>
            </a:extLst>
          </p:cNvPr>
          <p:cNvSpPr>
            <a:spLocks noGrp="1"/>
          </p:cNvSpPr>
          <p:nvPr>
            <p:ph type="subTitle" idx="1"/>
          </p:nvPr>
        </p:nvSpPr>
        <p:spPr>
          <a:xfrm>
            <a:off x="1" y="2452745"/>
            <a:ext cx="12191998" cy="1347467"/>
          </a:xfrm>
        </p:spPr>
        <p:txBody>
          <a:bodyPr>
            <a:noAutofit/>
          </a:bodyPr>
          <a:lstStyle/>
          <a:p>
            <a:r>
              <a:rPr lang="en-GB" sz="4400" dirty="0">
                <a:solidFill>
                  <a:schemeClr val="bg1">
                    <a:lumMod val="65000"/>
                  </a:schemeClr>
                </a:solidFill>
                <a:latin typeface="Impact" panose="020B0806030902050204" pitchFamily="34" charset="0"/>
              </a:rPr>
              <a:t>Thank you</a:t>
            </a:r>
          </a:p>
        </p:txBody>
      </p:sp>
      <p:pic>
        <p:nvPicPr>
          <p:cNvPr id="5" name="Picture 4">
            <a:extLst>
              <a:ext uri="{FF2B5EF4-FFF2-40B4-BE49-F238E27FC236}">
                <a16:creationId xmlns:a16="http://schemas.microsoft.com/office/drawing/2014/main" id="{4485B62B-C8A8-4A49-8688-F4FA3E77464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510" y="455333"/>
            <a:ext cx="4632206" cy="1785329"/>
          </a:xfrm>
          <a:prstGeom prst="rect">
            <a:avLst/>
          </a:prstGeom>
        </p:spPr>
      </p:pic>
      <p:cxnSp>
        <p:nvCxnSpPr>
          <p:cNvPr id="8" name="Straight Connector 7">
            <a:extLst>
              <a:ext uri="{FF2B5EF4-FFF2-40B4-BE49-F238E27FC236}">
                <a16:creationId xmlns:a16="http://schemas.microsoft.com/office/drawing/2014/main" id="{4231D221-1F23-4297-9C84-6A9FDDA41193}"/>
              </a:ext>
            </a:extLst>
          </p:cNvPr>
          <p:cNvCxnSpPr/>
          <p:nvPr/>
        </p:nvCxnSpPr>
        <p:spPr>
          <a:xfrm>
            <a:off x="0" y="5796793"/>
            <a:ext cx="12192000" cy="0"/>
          </a:xfrm>
          <a:prstGeom prst="line">
            <a:avLst/>
          </a:prstGeom>
          <a:ln w="57150">
            <a:solidFill>
              <a:srgbClr val="00308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7BE8B70-2570-4E31-AE7F-BE3C4E21E334}"/>
              </a:ext>
            </a:extLst>
          </p:cNvPr>
          <p:cNvSpPr txBox="1"/>
          <p:nvPr/>
        </p:nvSpPr>
        <p:spPr>
          <a:xfrm>
            <a:off x="363522" y="3878901"/>
            <a:ext cx="2681682" cy="2031325"/>
          </a:xfrm>
          <a:prstGeom prst="rect">
            <a:avLst/>
          </a:prstGeom>
          <a:noFill/>
        </p:spPr>
        <p:txBody>
          <a:bodyPr wrap="square" rtlCol="0">
            <a:spAutoFit/>
          </a:bodyPr>
          <a:lstStyle/>
          <a:p>
            <a:pPr algn="ctr"/>
            <a:r>
              <a:rPr lang="en-GB" dirty="0">
                <a:solidFill>
                  <a:schemeClr val="bg1">
                    <a:lumMod val="75000"/>
                  </a:schemeClr>
                </a:solidFill>
                <a:latin typeface="Myriad Pro" panose="020B0503030403020204" pitchFamily="34" charset="0"/>
              </a:rPr>
              <a:t>United States</a:t>
            </a:r>
          </a:p>
          <a:p>
            <a:pPr algn="ctr"/>
            <a:r>
              <a:rPr lang="en-GB" sz="1400" dirty="0">
                <a:solidFill>
                  <a:schemeClr val="bg1"/>
                </a:solidFill>
                <a:latin typeface="Myriad Pro" panose="020B0503030403020204" pitchFamily="34" charset="0"/>
                <a:ea typeface="Roboto Light" panose="02000000000000000000" pitchFamily="2" charset="0"/>
              </a:rPr>
              <a:t>DeTect, Inc</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2817 Hwy 77, </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Panama City, </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Florida 32405</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USA</a:t>
            </a:r>
          </a:p>
          <a:p>
            <a:pPr algn="ctr" eaLnBrk="1" hangingPunct="1">
              <a:spcBef>
                <a:spcPts val="0"/>
              </a:spcBef>
              <a:buNone/>
            </a:pPr>
            <a:r>
              <a:rPr lang="en-US" sz="1400" dirty="0">
                <a:solidFill>
                  <a:schemeClr val="bg1">
                    <a:lumMod val="65000"/>
                  </a:schemeClr>
                </a:solidFill>
                <a:latin typeface="Myriad Pro" panose="020B0503030403020204" pitchFamily="34" charset="0"/>
                <a:ea typeface="Roboto Light" panose="02000000000000000000" pitchFamily="2" charset="0"/>
                <a:cs typeface="ＭＳ Ｐゴシック" charset="0"/>
              </a:rPr>
              <a:t>contact@detect-inc.com</a:t>
            </a:r>
          </a:p>
          <a:p>
            <a:pPr algn="ctr"/>
            <a:endParaRPr lang="en-GB" sz="1200" dirty="0">
              <a:solidFill>
                <a:schemeClr val="bg1"/>
              </a:solidFill>
              <a:latin typeface="Arial Nova" panose="020B0504020202020204" pitchFamily="34" charset="0"/>
            </a:endParaRPr>
          </a:p>
          <a:p>
            <a:pPr algn="ctr"/>
            <a:endParaRPr lang="en-GB" sz="1200" dirty="0">
              <a:solidFill>
                <a:schemeClr val="bg1"/>
              </a:solidFill>
              <a:latin typeface="Arial Nova" panose="020B0504020202020204" pitchFamily="34" charset="0"/>
            </a:endParaRPr>
          </a:p>
        </p:txBody>
      </p:sp>
      <p:sp>
        <p:nvSpPr>
          <p:cNvPr id="10" name="TextBox 9">
            <a:extLst>
              <a:ext uri="{FF2B5EF4-FFF2-40B4-BE49-F238E27FC236}">
                <a16:creationId xmlns:a16="http://schemas.microsoft.com/office/drawing/2014/main" id="{06F2D186-2E44-4DEE-9465-805646364AEC}"/>
              </a:ext>
            </a:extLst>
          </p:cNvPr>
          <p:cNvSpPr txBox="1"/>
          <p:nvPr/>
        </p:nvSpPr>
        <p:spPr>
          <a:xfrm>
            <a:off x="2990673" y="3878901"/>
            <a:ext cx="3116512" cy="2031325"/>
          </a:xfrm>
          <a:prstGeom prst="rect">
            <a:avLst/>
          </a:prstGeom>
          <a:noFill/>
        </p:spPr>
        <p:txBody>
          <a:bodyPr wrap="square" rtlCol="0">
            <a:spAutoFit/>
          </a:bodyPr>
          <a:lstStyle/>
          <a:p>
            <a:pPr algn="ctr"/>
            <a:r>
              <a:rPr lang="en-GB" dirty="0">
                <a:solidFill>
                  <a:schemeClr val="bg1">
                    <a:lumMod val="75000"/>
                  </a:schemeClr>
                </a:solidFill>
                <a:latin typeface="Myriad Pro" panose="020B0503030403020204" pitchFamily="34" charset="0"/>
              </a:rPr>
              <a:t>Canada</a:t>
            </a:r>
          </a:p>
          <a:p>
            <a:pPr algn="ctr"/>
            <a:r>
              <a:rPr lang="en-GB" sz="1400" dirty="0">
                <a:solidFill>
                  <a:schemeClr val="bg1"/>
                </a:solidFill>
                <a:latin typeface="Myriad Pro" panose="020B0503030403020204" pitchFamily="34" charset="0"/>
                <a:ea typeface="Roboto Light" panose="02000000000000000000" pitchFamily="2" charset="0"/>
              </a:rPr>
              <a:t>DeTect Canada International Inc</a:t>
            </a:r>
            <a:r>
              <a:rPr lang="en-GB" sz="1400">
                <a:solidFill>
                  <a:schemeClr val="bg1"/>
                </a:solidFill>
                <a:latin typeface="Myriad Pro" panose="020B0503030403020204" pitchFamily="34" charset="0"/>
                <a:ea typeface="Roboto Light" panose="02000000000000000000" pitchFamily="2" charset="0"/>
              </a:rPr>
              <a:t>. </a:t>
            </a:r>
          </a:p>
          <a:p>
            <a:pPr algn="ctr"/>
            <a:r>
              <a:rPr lang="en-US" sz="1400">
                <a:solidFill>
                  <a:schemeClr val="bg1"/>
                </a:solidFill>
                <a:latin typeface="Myriad Pro" panose="020B0503030403020204" pitchFamily="34" charset="0"/>
                <a:ea typeface="Roboto Light" panose="02000000000000000000" pitchFamily="2" charset="0"/>
                <a:cs typeface="ＭＳ Ｐゴシック" charset="0"/>
              </a:rPr>
              <a:t>#</a:t>
            </a:r>
            <a:r>
              <a:rPr lang="en-US" sz="1400" dirty="0">
                <a:solidFill>
                  <a:schemeClr val="bg1"/>
                </a:solidFill>
                <a:latin typeface="Myriad Pro" panose="020B0503030403020204" pitchFamily="34" charset="0"/>
                <a:ea typeface="Roboto Light" panose="02000000000000000000" pitchFamily="2" charset="0"/>
                <a:cs typeface="ＭＳ Ｐゴシック" charset="0"/>
              </a:rPr>
              <a:t>7 – 503 Hurricane Drive</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Calgary, Alberta, </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T3Z-3S8</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Canada</a:t>
            </a:r>
          </a:p>
          <a:p>
            <a:pPr algn="ctr" eaLnBrk="1" hangingPunct="1">
              <a:spcBef>
                <a:spcPts val="0"/>
              </a:spcBef>
              <a:buNone/>
            </a:pPr>
            <a:r>
              <a:rPr lang="en-US" sz="1400" dirty="0">
                <a:solidFill>
                  <a:schemeClr val="bg1">
                    <a:lumMod val="65000"/>
                  </a:schemeClr>
                </a:solidFill>
                <a:latin typeface="Myriad Pro" panose="020B0503030403020204" pitchFamily="34" charset="0"/>
                <a:ea typeface="Roboto Light" panose="02000000000000000000" pitchFamily="2" charset="0"/>
                <a:cs typeface="ＭＳ Ｐゴシック" charset="0"/>
              </a:rPr>
              <a:t>detectca@detect-inc.com</a:t>
            </a:r>
          </a:p>
          <a:p>
            <a:pPr algn="ctr"/>
            <a:endParaRPr lang="en-GB" sz="1200" dirty="0">
              <a:solidFill>
                <a:schemeClr val="bg1"/>
              </a:solidFill>
              <a:latin typeface="Arial Nova" panose="020B0504020202020204" pitchFamily="34" charset="0"/>
            </a:endParaRPr>
          </a:p>
          <a:p>
            <a:pPr algn="ctr"/>
            <a:endParaRPr lang="en-GB" sz="1200" dirty="0">
              <a:solidFill>
                <a:schemeClr val="bg1"/>
              </a:solidFill>
              <a:latin typeface="Arial Nova" panose="020B0504020202020204" pitchFamily="34" charset="0"/>
            </a:endParaRPr>
          </a:p>
        </p:txBody>
      </p:sp>
      <p:sp>
        <p:nvSpPr>
          <p:cNvPr id="11" name="TextBox 10">
            <a:extLst>
              <a:ext uri="{FF2B5EF4-FFF2-40B4-BE49-F238E27FC236}">
                <a16:creationId xmlns:a16="http://schemas.microsoft.com/office/drawing/2014/main" id="{3DC93B4D-DB32-47F3-B06E-A8AF25BB3F17}"/>
              </a:ext>
            </a:extLst>
          </p:cNvPr>
          <p:cNvSpPr txBox="1"/>
          <p:nvPr/>
        </p:nvSpPr>
        <p:spPr>
          <a:xfrm>
            <a:off x="5760441" y="3880299"/>
            <a:ext cx="3116512" cy="2031325"/>
          </a:xfrm>
          <a:prstGeom prst="rect">
            <a:avLst/>
          </a:prstGeom>
          <a:noFill/>
        </p:spPr>
        <p:txBody>
          <a:bodyPr wrap="square" rtlCol="0">
            <a:spAutoFit/>
          </a:bodyPr>
          <a:lstStyle/>
          <a:p>
            <a:pPr algn="ctr"/>
            <a:r>
              <a:rPr lang="en-GB" dirty="0">
                <a:solidFill>
                  <a:schemeClr val="bg1">
                    <a:lumMod val="75000"/>
                  </a:schemeClr>
                </a:solidFill>
                <a:latin typeface="Myriad Pro" panose="020B0503030403020204" pitchFamily="34" charset="0"/>
              </a:rPr>
              <a:t>Europe</a:t>
            </a:r>
          </a:p>
          <a:p>
            <a:pPr algn="ctr"/>
            <a:r>
              <a:rPr lang="en-GB" sz="1400" dirty="0">
                <a:solidFill>
                  <a:schemeClr val="bg1"/>
                </a:solidFill>
                <a:latin typeface="Myriad Pro" panose="020B0503030403020204" pitchFamily="34" charset="0"/>
                <a:ea typeface="Roboto Light" panose="02000000000000000000" pitchFamily="2" charset="0"/>
                <a:cs typeface="ＭＳ Ｐゴシック" charset="0"/>
              </a:rPr>
              <a:t>DeTect Global, Ltd</a:t>
            </a:r>
          </a:p>
          <a:p>
            <a:pPr algn="ctr"/>
            <a:r>
              <a:rPr lang="en-GB" sz="1400" dirty="0">
                <a:solidFill>
                  <a:schemeClr val="bg1"/>
                </a:solidFill>
                <a:latin typeface="Myriad Pro" panose="020B0503030403020204" pitchFamily="34" charset="0"/>
                <a:ea typeface="Roboto Light" panose="02000000000000000000" pitchFamily="2" charset="0"/>
                <a:cs typeface="ＭＳ Ｐゴシック" charset="0"/>
              </a:rPr>
              <a:t>Afron House</a:t>
            </a:r>
          </a:p>
          <a:p>
            <a:pPr algn="ctr"/>
            <a:r>
              <a:rPr lang="en-GB" sz="1400" dirty="0">
                <a:solidFill>
                  <a:schemeClr val="bg1"/>
                </a:solidFill>
                <a:latin typeface="Myriad Pro" panose="020B0503030403020204" pitchFamily="34" charset="0"/>
                <a:ea typeface="Roboto Light" panose="02000000000000000000" pitchFamily="2" charset="0"/>
                <a:cs typeface="ＭＳ Ｐゴシック" charset="0"/>
              </a:rPr>
              <a:t>Worthing Road, Horsham,</a:t>
            </a:r>
          </a:p>
          <a:p>
            <a:pPr algn="ctr"/>
            <a:r>
              <a:rPr lang="en-GB" sz="1400" dirty="0">
                <a:solidFill>
                  <a:schemeClr val="bg1"/>
                </a:solidFill>
                <a:latin typeface="Myriad Pro" panose="020B0503030403020204" pitchFamily="34" charset="0"/>
                <a:ea typeface="Roboto Light" panose="02000000000000000000" pitchFamily="2" charset="0"/>
                <a:cs typeface="ＭＳ Ｐゴシック" charset="0"/>
              </a:rPr>
              <a:t>Sussex, RH 12 1TL</a:t>
            </a:r>
          </a:p>
          <a:p>
            <a:pPr algn="ctr"/>
            <a:r>
              <a:rPr lang="en-GB" sz="1400" dirty="0">
                <a:solidFill>
                  <a:schemeClr val="bg1"/>
                </a:solidFill>
                <a:latin typeface="Myriad Pro" panose="020B0503030403020204" pitchFamily="34" charset="0"/>
                <a:ea typeface="Roboto Light" panose="02000000000000000000" pitchFamily="2" charset="0"/>
                <a:cs typeface="ＭＳ Ｐゴシック" charset="0"/>
              </a:rPr>
              <a:t>England</a:t>
            </a:r>
            <a:endParaRPr lang="en-US" sz="1400" dirty="0">
              <a:solidFill>
                <a:schemeClr val="bg1"/>
              </a:solidFill>
              <a:latin typeface="Myriad Pro" panose="020B0503030403020204" pitchFamily="34" charset="0"/>
              <a:ea typeface="Roboto Light" panose="02000000000000000000" pitchFamily="2" charset="0"/>
              <a:cs typeface="ＭＳ Ｐゴシック" charset="0"/>
            </a:endParaRPr>
          </a:p>
          <a:p>
            <a:pPr algn="ctr" eaLnBrk="1" hangingPunct="1">
              <a:spcBef>
                <a:spcPts val="0"/>
              </a:spcBef>
              <a:buNone/>
            </a:pPr>
            <a:r>
              <a:rPr lang="en-US" sz="1400" dirty="0">
                <a:solidFill>
                  <a:schemeClr val="bg1">
                    <a:lumMod val="65000"/>
                  </a:schemeClr>
                </a:solidFill>
                <a:latin typeface="Myriad Pro" panose="020B0503030403020204" pitchFamily="34" charset="0"/>
                <a:ea typeface="Roboto Light" panose="02000000000000000000" pitchFamily="2" charset="0"/>
                <a:cs typeface="ＭＳ Ｐゴシック" charset="0"/>
              </a:rPr>
              <a:t>detecteu@detect-inc.com</a:t>
            </a:r>
          </a:p>
          <a:p>
            <a:pPr algn="ctr"/>
            <a:endParaRPr lang="en-GB" sz="1200" dirty="0">
              <a:solidFill>
                <a:schemeClr val="bg1"/>
              </a:solidFill>
              <a:latin typeface="Arial Nova" panose="020B0504020202020204" pitchFamily="34" charset="0"/>
            </a:endParaRPr>
          </a:p>
          <a:p>
            <a:pPr algn="ctr"/>
            <a:endParaRPr lang="en-GB" sz="1200" dirty="0">
              <a:solidFill>
                <a:schemeClr val="bg1"/>
              </a:solidFill>
              <a:latin typeface="Arial Nova" panose="020B0504020202020204" pitchFamily="34" charset="0"/>
            </a:endParaRPr>
          </a:p>
        </p:txBody>
      </p:sp>
      <p:sp>
        <p:nvSpPr>
          <p:cNvPr id="12" name="TextBox 11">
            <a:extLst>
              <a:ext uri="{FF2B5EF4-FFF2-40B4-BE49-F238E27FC236}">
                <a16:creationId xmlns:a16="http://schemas.microsoft.com/office/drawing/2014/main" id="{5C7349D1-7C41-494B-9B00-B28B30AFA227}"/>
              </a:ext>
            </a:extLst>
          </p:cNvPr>
          <p:cNvSpPr txBox="1"/>
          <p:nvPr/>
        </p:nvSpPr>
        <p:spPr>
          <a:xfrm>
            <a:off x="8471486" y="3881697"/>
            <a:ext cx="3116512" cy="2031325"/>
          </a:xfrm>
          <a:prstGeom prst="rect">
            <a:avLst/>
          </a:prstGeom>
          <a:noFill/>
        </p:spPr>
        <p:txBody>
          <a:bodyPr wrap="square" rtlCol="0">
            <a:spAutoFit/>
          </a:bodyPr>
          <a:lstStyle/>
          <a:p>
            <a:pPr algn="ctr"/>
            <a:r>
              <a:rPr lang="en-GB" dirty="0">
                <a:solidFill>
                  <a:schemeClr val="bg1">
                    <a:lumMod val="75000"/>
                  </a:schemeClr>
                </a:solidFill>
                <a:latin typeface="Myriad Pro" panose="020B0503030403020204" pitchFamily="34" charset="0"/>
              </a:rPr>
              <a:t>China</a:t>
            </a:r>
          </a:p>
          <a:p>
            <a:pPr algn="ctr"/>
            <a:r>
              <a:rPr lang="en-GB" sz="1400" dirty="0">
                <a:solidFill>
                  <a:schemeClr val="bg1"/>
                </a:solidFill>
                <a:latin typeface="Myriad Pro" panose="020B0503030403020204" pitchFamily="34" charset="0"/>
                <a:ea typeface="Roboto Light" panose="02000000000000000000" pitchFamily="2" charset="0"/>
              </a:rPr>
              <a:t>DeTect China</a:t>
            </a:r>
            <a:endParaRPr lang="en-US" sz="1400" dirty="0">
              <a:solidFill>
                <a:schemeClr val="bg1"/>
              </a:solidFill>
              <a:latin typeface="Myriad Pro" panose="020B0503030403020204" pitchFamily="34" charset="0"/>
              <a:ea typeface="Roboto Light" panose="02000000000000000000" pitchFamily="2" charset="0"/>
              <a:cs typeface="ＭＳ Ｐゴシック" charset="0"/>
            </a:endParaRPr>
          </a:p>
          <a:p>
            <a:pPr algn="ctr"/>
            <a:r>
              <a:rPr lang="en-US" sz="1400" dirty="0">
                <a:solidFill>
                  <a:schemeClr val="bg1"/>
                </a:solidFill>
                <a:latin typeface="Myriad Pro" panose="020B0503030403020204" pitchFamily="34" charset="0"/>
                <a:ea typeface="Roboto Light" panose="02000000000000000000" pitchFamily="2" charset="0"/>
                <a:cs typeface="ＭＳ Ｐゴシック" charset="0"/>
              </a:rPr>
              <a:t>818 West 3 Building, 18 Jian Guo New Ave, Dong Cheng District,</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Beijing, 100005</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China</a:t>
            </a:r>
          </a:p>
          <a:p>
            <a:pPr algn="ctr" eaLnBrk="1" hangingPunct="1">
              <a:spcBef>
                <a:spcPts val="0"/>
              </a:spcBef>
              <a:buNone/>
            </a:pPr>
            <a:r>
              <a:rPr lang="en-US" sz="1400" dirty="0">
                <a:solidFill>
                  <a:schemeClr val="bg1">
                    <a:lumMod val="65000"/>
                  </a:schemeClr>
                </a:solidFill>
                <a:latin typeface="Myriad Pro" panose="020B0503030403020204" pitchFamily="34" charset="0"/>
                <a:ea typeface="Roboto Light" panose="02000000000000000000" pitchFamily="2" charset="0"/>
                <a:cs typeface="ＭＳ Ｐゴシック" charset="0"/>
              </a:rPr>
              <a:t>detectcn@detect-inc.com</a:t>
            </a:r>
          </a:p>
          <a:p>
            <a:pPr algn="ctr"/>
            <a:endParaRPr lang="en-GB" sz="1200" dirty="0">
              <a:solidFill>
                <a:schemeClr val="bg1"/>
              </a:solidFill>
              <a:latin typeface="Arial Nova" panose="020B0504020202020204" pitchFamily="34" charset="0"/>
            </a:endParaRPr>
          </a:p>
          <a:p>
            <a:pPr algn="ctr"/>
            <a:endParaRPr lang="en-GB" sz="1200" dirty="0">
              <a:solidFill>
                <a:schemeClr val="bg1"/>
              </a:solidFill>
              <a:latin typeface="Arial Nova" panose="020B0504020202020204" pitchFamily="34" charset="0"/>
            </a:endParaRPr>
          </a:p>
        </p:txBody>
      </p:sp>
      <p:sp>
        <p:nvSpPr>
          <p:cNvPr id="13" name="TextBox 12">
            <a:extLst>
              <a:ext uri="{FF2B5EF4-FFF2-40B4-BE49-F238E27FC236}">
                <a16:creationId xmlns:a16="http://schemas.microsoft.com/office/drawing/2014/main" id="{6F3A6EF9-F9A7-409E-A488-2C09A0BC4A64}"/>
              </a:ext>
            </a:extLst>
          </p:cNvPr>
          <p:cNvSpPr txBox="1"/>
          <p:nvPr/>
        </p:nvSpPr>
        <p:spPr>
          <a:xfrm>
            <a:off x="1397" y="5974359"/>
            <a:ext cx="12191999" cy="738664"/>
          </a:xfrm>
          <a:prstGeom prst="rect">
            <a:avLst/>
          </a:prstGeom>
          <a:noFill/>
        </p:spPr>
        <p:txBody>
          <a:bodyPr wrap="square" rtlCol="0">
            <a:spAutoFit/>
          </a:bodyPr>
          <a:lstStyle/>
          <a:p>
            <a:pPr algn="ctr"/>
            <a:r>
              <a:rPr lang="en-GB" sz="1400" dirty="0">
                <a:solidFill>
                  <a:schemeClr val="bg1"/>
                </a:solidFill>
                <a:latin typeface="Myriad Pro" panose="020B0503030403020204" pitchFamily="34" charset="0"/>
              </a:rPr>
              <a:t>Florida : California : Hawaii : Calgary : London : </a:t>
            </a:r>
            <a:r>
              <a:rPr lang="en-GB" sz="1400" dirty="0" err="1">
                <a:solidFill>
                  <a:schemeClr val="bg1"/>
                </a:solidFill>
                <a:latin typeface="Myriad Pro" panose="020B0503030403020204" pitchFamily="34" charset="0"/>
              </a:rPr>
              <a:t>Bejing</a:t>
            </a:r>
            <a:endParaRPr lang="en-GB" sz="1400" dirty="0">
              <a:solidFill>
                <a:schemeClr val="bg1"/>
              </a:solidFill>
              <a:latin typeface="Myriad Pro" panose="020B0503030403020204" pitchFamily="34" charset="0"/>
            </a:endParaRPr>
          </a:p>
          <a:p>
            <a:pPr algn="ctr"/>
            <a:r>
              <a:rPr lang="en-GB" sz="1400" b="1" dirty="0">
                <a:solidFill>
                  <a:schemeClr val="bg1">
                    <a:lumMod val="65000"/>
                  </a:schemeClr>
                </a:solidFill>
                <a:latin typeface="Myriad Pro" panose="020B0503030403020204" pitchFamily="34" charset="0"/>
                <a:hlinkClick r:id="rId3">
                  <a:extLst>
                    <a:ext uri="{A12FA001-AC4F-418D-AE19-62706E023703}">
                      <ahyp:hlinkClr xmlns:ahyp="http://schemas.microsoft.com/office/drawing/2018/hyperlinkcolor" val="tx"/>
                    </a:ext>
                  </a:extLst>
                </a:hlinkClick>
              </a:rPr>
              <a:t>www.detect-inc.com</a:t>
            </a:r>
            <a:r>
              <a:rPr lang="en-GB" sz="1400" b="1" dirty="0">
                <a:solidFill>
                  <a:schemeClr val="bg1">
                    <a:lumMod val="65000"/>
                  </a:schemeClr>
                </a:solidFill>
                <a:latin typeface="Myriad Pro" panose="020B0503030403020204" pitchFamily="34" charset="0"/>
              </a:rPr>
              <a:t>     </a:t>
            </a:r>
            <a:r>
              <a:rPr lang="en-GB" sz="1400" b="1" dirty="0">
                <a:solidFill>
                  <a:schemeClr val="bg1">
                    <a:lumMod val="65000"/>
                  </a:schemeClr>
                </a:solidFill>
                <a:latin typeface="Myriad Pro" panose="020B0503030403020204" pitchFamily="34" charset="0"/>
                <a:hlinkClick r:id="rId4">
                  <a:extLst>
                    <a:ext uri="{A12FA001-AC4F-418D-AE19-62706E023703}">
                      <ahyp:hlinkClr xmlns:ahyp="http://schemas.microsoft.com/office/drawing/2018/hyperlinkcolor" val="tx"/>
                    </a:ext>
                  </a:extLst>
                </a:hlinkClick>
              </a:rPr>
              <a:t>www.dronewatcher.com</a:t>
            </a:r>
            <a:r>
              <a:rPr lang="en-GB" sz="1400" b="1" dirty="0">
                <a:solidFill>
                  <a:schemeClr val="bg1">
                    <a:lumMod val="65000"/>
                  </a:schemeClr>
                </a:solidFill>
                <a:latin typeface="Myriad Pro" panose="020B0503030403020204" pitchFamily="34" charset="0"/>
              </a:rPr>
              <a:t> </a:t>
            </a:r>
          </a:p>
          <a:p>
            <a:pPr algn="ctr"/>
            <a:r>
              <a:rPr lang="en-GB" sz="1400" dirty="0">
                <a:solidFill>
                  <a:schemeClr val="bg1"/>
                </a:solidFill>
                <a:latin typeface="Myriad Pro" panose="020B0503030403020204" pitchFamily="34" charset="0"/>
              </a:rPr>
              <a:t>Copyright 2021, DeTect, Inc, All Rights Reserved</a:t>
            </a:r>
          </a:p>
        </p:txBody>
      </p:sp>
    </p:spTree>
    <p:extLst>
      <p:ext uri="{BB962C8B-B14F-4D97-AF65-F5344CB8AC3E}">
        <p14:creationId xmlns:p14="http://schemas.microsoft.com/office/powerpoint/2010/main" val="149419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71500" indent="-571500">
              <a:spcBef>
                <a:spcPts val="0"/>
              </a:spcBef>
              <a:buClr>
                <a:srgbClr val="00308F"/>
              </a:buClr>
              <a:buFont typeface="Wingdings" panose="05000000000000000000" pitchFamily="2" charset="2"/>
              <a:buChar char="§"/>
            </a:pPr>
            <a:r>
              <a:rPr lang="en-GB" sz="3600" dirty="0">
                <a:latin typeface="Myriad Pro"/>
                <a:ea typeface="Roboto Light"/>
              </a:rPr>
              <a:t>What is AHAS?</a:t>
            </a:r>
            <a:endParaRPr lang="en-US" dirty="0"/>
          </a:p>
          <a:p>
            <a:pPr marL="571500" indent="-571500">
              <a:spcBef>
                <a:spcPts val="0"/>
              </a:spcBef>
              <a:buClr>
                <a:srgbClr val="00308F"/>
              </a:buClr>
              <a:buFont typeface="Wingdings" panose="05000000000000000000" pitchFamily="2" charset="2"/>
              <a:buChar char="§"/>
            </a:pPr>
            <a:r>
              <a:rPr lang="en-GB" sz="3600" dirty="0">
                <a:latin typeface="Myriad Pro" panose="020B0503030403020204" pitchFamily="34" charset="0"/>
                <a:ea typeface="Roboto Light" panose="02000000000000000000" pitchFamily="2" charset="0"/>
              </a:rPr>
              <a:t>Calculating NEXRAD risk</a:t>
            </a:r>
          </a:p>
          <a:p>
            <a:pPr marL="571500" indent="-571500">
              <a:spcBef>
                <a:spcPts val="0"/>
              </a:spcBef>
              <a:buClr>
                <a:srgbClr val="00308F"/>
              </a:buClr>
              <a:buFont typeface="Wingdings" panose="05000000000000000000" pitchFamily="2" charset="2"/>
              <a:buChar char="§"/>
            </a:pPr>
            <a:r>
              <a:rPr lang="en-GB" sz="3600" dirty="0">
                <a:latin typeface="Myriad Pro" panose="020B0503030403020204" pitchFamily="34" charset="0"/>
                <a:ea typeface="Roboto Light" panose="02000000000000000000" pitchFamily="2" charset="0"/>
              </a:rPr>
              <a:t>New web page</a:t>
            </a:r>
          </a:p>
          <a:p>
            <a:pPr marL="571500" indent="-571500">
              <a:spcBef>
                <a:spcPts val="0"/>
              </a:spcBef>
              <a:buClr>
                <a:srgbClr val="00308F"/>
              </a:buClr>
              <a:buFont typeface="Wingdings" panose="05000000000000000000" pitchFamily="2" charset="2"/>
              <a:buChar char="§"/>
            </a:pPr>
            <a:r>
              <a:rPr lang="en-GB" sz="3600" dirty="0">
                <a:latin typeface="Myriad Pro" panose="020B0503030403020204" pitchFamily="34" charset="0"/>
                <a:ea typeface="Roboto Light" panose="02000000000000000000" pitchFamily="2" charset="0"/>
              </a:rPr>
              <a:t>Chart</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2</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OVERVIEW</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EF87225A-47A1-E70D-77EA-B4393142DD52}"/>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8403CAA1-DD5F-57C3-1943-1A6DF77CFE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4731797F-71DC-680A-DC8C-4B7B7CDF2B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Tree>
    <p:extLst>
      <p:ext uri="{BB962C8B-B14F-4D97-AF65-F5344CB8AC3E}">
        <p14:creationId xmlns:p14="http://schemas.microsoft.com/office/powerpoint/2010/main" val="226819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3</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AHAS</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1424363" y="1374191"/>
            <a:ext cx="10137064" cy="495034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71500" indent="-571500">
              <a:spcBef>
                <a:spcPts val="0"/>
              </a:spcBef>
              <a:buClr>
                <a:srgbClr val="00308F"/>
              </a:buClr>
              <a:buFont typeface="Wingdings" panose="05000000000000000000" pitchFamily="2" charset="2"/>
              <a:buChar char="§"/>
            </a:pPr>
            <a:r>
              <a:rPr lang="en-GB" sz="2800" dirty="0">
                <a:latin typeface="Myriad Pro" panose="020B0503030403020204" pitchFamily="34" charset="0"/>
                <a:ea typeface="Roboto Light" panose="02000000000000000000" pitchFamily="2" charset="0"/>
              </a:rPr>
              <a:t>Tracks bird movements within low level flight arena for the contiguous 48 states and Alaska </a:t>
            </a:r>
          </a:p>
          <a:p>
            <a:pPr marL="571500" indent="-571500">
              <a:spcBef>
                <a:spcPts val="0"/>
              </a:spcBef>
              <a:buClr>
                <a:srgbClr val="00308F"/>
              </a:buClr>
              <a:buFont typeface="Wingdings" panose="05000000000000000000" pitchFamily="2" charset="2"/>
              <a:buChar char="§"/>
            </a:pPr>
            <a:endParaRPr lang="en-GB" sz="2800" dirty="0">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r>
              <a:rPr lang="en-GB" sz="2800" dirty="0">
                <a:latin typeface="Myriad Pro" panose="020B0503030403020204" pitchFamily="34" charset="0"/>
                <a:ea typeface="Roboto Light" panose="02000000000000000000" pitchFamily="2" charset="0"/>
              </a:rPr>
              <a:t>Found at </a:t>
            </a:r>
            <a:r>
              <a:rPr lang="en-GB" sz="2800" dirty="0">
                <a:latin typeface="Myriad Pro" panose="020B0503030403020204" pitchFamily="34" charset="0"/>
                <a:ea typeface="Roboto Light" panose="02000000000000000000" pitchFamily="2" charset="0"/>
                <a:hlinkClick r:id="rId6"/>
              </a:rPr>
              <a:t>https://www.usahas.com </a:t>
            </a:r>
            <a:endParaRPr lang="en-GB" sz="2800" dirty="0">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endParaRPr lang="en-GB" sz="2800" dirty="0">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r>
              <a:rPr lang="en-GB" sz="2800" dirty="0">
                <a:latin typeface="Myriad Pro"/>
                <a:ea typeface="Roboto Light"/>
              </a:rPr>
              <a:t>Uses Level 2 NEXRAD data, National Weather Service (NWS) Forecasts, Soaring Bird Forecast Models, and the Bird Avoidance Model (BAM) to track bird movements</a:t>
            </a:r>
          </a:p>
          <a:p>
            <a:pPr>
              <a:spcBef>
                <a:spcPts val="0"/>
              </a:spcBef>
              <a:buClr>
                <a:srgbClr val="00308F"/>
              </a:buClr>
            </a:pPr>
            <a:r>
              <a:rPr lang="en-GB" sz="2800" dirty="0">
                <a:latin typeface="Myriad Pro" panose="020B0503030403020204" pitchFamily="34" charset="0"/>
                <a:ea typeface="Roboto Light" panose="02000000000000000000" pitchFamily="2" charset="0"/>
              </a:rPr>
              <a:t>  </a:t>
            </a:r>
          </a:p>
          <a:p>
            <a:pPr marL="571500" indent="-571500">
              <a:spcBef>
                <a:spcPts val="0"/>
              </a:spcBef>
              <a:buClr>
                <a:srgbClr val="00308F"/>
              </a:buClr>
              <a:buFont typeface="Wingdings" panose="05000000000000000000" pitchFamily="2" charset="2"/>
              <a:buChar char="§"/>
            </a:pPr>
            <a:r>
              <a:rPr lang="en-GB" sz="2800" dirty="0">
                <a:latin typeface="Myriad Pro" panose="020B0503030403020204" pitchFamily="34" charset="0"/>
                <a:ea typeface="Roboto Light" panose="02000000000000000000" pitchFamily="2" charset="0"/>
              </a:rPr>
              <a:t>Provides CONUS and Alaska bird strike risk for:</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IR, VR, and SR routes</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Ranges and MOA’s</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Some Military and Civilian Airfields</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Alert Areas</a:t>
            </a:r>
          </a:p>
        </p:txBody>
      </p:sp>
    </p:spTree>
    <p:extLst>
      <p:ext uri="{BB962C8B-B14F-4D97-AF65-F5344CB8AC3E}">
        <p14:creationId xmlns:p14="http://schemas.microsoft.com/office/powerpoint/2010/main" val="422832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71500" indent="-571500">
              <a:spcBef>
                <a:spcPts val="0"/>
              </a:spcBef>
              <a:buClr>
                <a:srgbClr val="00308F"/>
              </a:buClr>
              <a:buFont typeface="Wingdings" panose="05000000000000000000" pitchFamily="2" charset="2"/>
              <a:buChar char="§"/>
            </a:pPr>
            <a:r>
              <a:rPr lang="en-GB" sz="3600" dirty="0">
                <a:latin typeface="Myriad Pro" panose="020B0503030403020204" pitchFamily="34" charset="0"/>
                <a:ea typeface="Roboto Light" panose="02000000000000000000" pitchFamily="2" charset="0"/>
              </a:rPr>
              <a:t>RASTER LAYERS</a:t>
            </a:r>
          </a:p>
          <a:p>
            <a:pPr marL="571500" indent="-571500">
              <a:spcBef>
                <a:spcPts val="0"/>
              </a:spcBef>
              <a:buClr>
                <a:srgbClr val="00308F"/>
              </a:buClr>
              <a:buFont typeface="Wingdings" panose="05000000000000000000" pitchFamily="2" charset="2"/>
              <a:buChar char="§"/>
            </a:pPr>
            <a:r>
              <a:rPr lang="en-GB" sz="3600" dirty="0">
                <a:latin typeface="Myriad Pro" panose="020B0503030403020204" pitchFamily="34" charset="0"/>
                <a:ea typeface="Roboto Light" panose="02000000000000000000" pitchFamily="2" charset="0"/>
              </a:rPr>
              <a:t>REGIONAL MOSAICS</a:t>
            </a:r>
          </a:p>
          <a:p>
            <a:pPr marL="571500" indent="-571500">
              <a:spcBef>
                <a:spcPts val="0"/>
              </a:spcBef>
              <a:buClr>
                <a:srgbClr val="00308F"/>
              </a:buClr>
              <a:buFont typeface="Wingdings" panose="05000000000000000000" pitchFamily="2" charset="2"/>
              <a:buChar char="§"/>
            </a:pPr>
            <a:r>
              <a:rPr lang="en-GB" sz="3600" dirty="0">
                <a:latin typeface="Myriad Pro" panose="020B0503030403020204" pitchFamily="34" charset="0"/>
                <a:ea typeface="Roboto Light" panose="02000000000000000000" pitchFamily="2" charset="0"/>
              </a:rPr>
              <a:t>FLYING AREAS</a:t>
            </a:r>
          </a:p>
          <a:p>
            <a:pPr marL="571500" indent="-571500">
              <a:spcBef>
                <a:spcPts val="0"/>
              </a:spcBef>
              <a:buClr>
                <a:srgbClr val="00308F"/>
              </a:buClr>
              <a:buFont typeface="Wingdings" panose="05000000000000000000" pitchFamily="2" charset="2"/>
              <a:buChar char="§"/>
            </a:pPr>
            <a:r>
              <a:rPr lang="en-GB" sz="3600" dirty="0">
                <a:latin typeface="Myriad Pro" panose="020B0503030403020204" pitchFamily="34" charset="0"/>
                <a:ea typeface="Roboto Light" panose="02000000000000000000" pitchFamily="2" charset="0"/>
              </a:rPr>
              <a:t>EXTRACTION</a:t>
            </a:r>
          </a:p>
          <a:p>
            <a:pPr marL="571500" indent="-571500">
              <a:spcBef>
                <a:spcPts val="0"/>
              </a:spcBef>
              <a:buClr>
                <a:srgbClr val="00308F"/>
              </a:buClr>
              <a:buFont typeface="Wingdings" panose="05000000000000000000" pitchFamily="2" charset="2"/>
              <a:buChar char="§"/>
            </a:pPr>
            <a:r>
              <a:rPr lang="en-GB" sz="3600" dirty="0">
                <a:latin typeface="Myriad Pro" panose="020B0503030403020204" pitchFamily="34" charset="0"/>
                <a:ea typeface="Roboto Light" panose="02000000000000000000" pitchFamily="2" charset="0"/>
              </a:rPr>
              <a:t>OPERATIONAL RISK MANAGEMENT (ORM)</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CALCULATING NEXRAD RISK</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DF4418C-101D-F0C2-2672-6B4F9CF0E7F4}"/>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0FD667F1-85C8-C5D3-3621-8C33BFB27F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42A7C149-8495-2C6D-8398-E437D9A8E6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Tree>
    <p:extLst>
      <p:ext uri="{BB962C8B-B14F-4D97-AF65-F5344CB8AC3E}">
        <p14:creationId xmlns:p14="http://schemas.microsoft.com/office/powerpoint/2010/main" val="2607090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600553" y="1605651"/>
            <a:ext cx="4499663"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00308F"/>
              </a:buClr>
            </a:pPr>
            <a:r>
              <a:rPr lang="en-GB" sz="2400" dirty="0">
                <a:latin typeface="Myriad Pro" panose="020B0503030403020204" pitchFamily="34" charset="0"/>
                <a:ea typeface="Roboto Light" panose="02000000000000000000" pitchFamily="2" charset="0"/>
              </a:rPr>
              <a:t>AHAS downloads data from the NOAA Amazon web services (AWS) and converts the raw data into a 640x427 raster images.  Then the weather suppression software removes the weather from the image.  AHAS does this for 169 NEXRAD stations.  This image shows station KTLH in Google Earth.</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5</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RASTER IMAGES</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16" name="Google Shape;121;p6">
            <a:extLst>
              <a:ext uri="{FF2B5EF4-FFF2-40B4-BE49-F238E27FC236}">
                <a16:creationId xmlns:a16="http://schemas.microsoft.com/office/drawing/2014/main" id="{9DF93D84-EF86-A68A-2879-72A17963C08B}"/>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81506" y="1605651"/>
            <a:ext cx="5899774" cy="3422341"/>
          </a:xfrm>
          <a:prstGeom prst="rect">
            <a:avLst/>
          </a:prstGeom>
          <a:noFill/>
          <a:ln>
            <a:noFill/>
          </a:ln>
        </p:spPr>
      </p:pic>
    </p:spTree>
    <p:extLst>
      <p:ext uri="{BB962C8B-B14F-4D97-AF65-F5344CB8AC3E}">
        <p14:creationId xmlns:p14="http://schemas.microsoft.com/office/powerpoint/2010/main" val="54254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7120671" y="1605651"/>
            <a:ext cx="4499663"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00308F"/>
              </a:buClr>
            </a:pPr>
            <a:r>
              <a:rPr lang="en-GB" sz="2400" dirty="0">
                <a:latin typeface="Myriad Pro" panose="020B0503030403020204" pitchFamily="34" charset="0"/>
                <a:ea typeface="Roboto Light" panose="02000000000000000000" pitchFamily="2" charset="0"/>
              </a:rPr>
              <a:t>Every six minutes AHAS concatenates the individual radar raster images into regional raster layers.  This images shows the NE region in Google Earth.</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6</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REGIONAL MOSAICS</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20" name="Google Shape;130;g123fec1f602_0_1">
            <a:extLst>
              <a:ext uri="{FF2B5EF4-FFF2-40B4-BE49-F238E27FC236}">
                <a16:creationId xmlns:a16="http://schemas.microsoft.com/office/drawing/2014/main" id="{D3953393-F795-30AB-0466-B9C13BBCB3D4}"/>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80537" y="1604741"/>
            <a:ext cx="6475707" cy="3193598"/>
          </a:xfrm>
          <a:prstGeom prst="rect">
            <a:avLst/>
          </a:prstGeom>
          <a:noFill/>
          <a:ln>
            <a:noFill/>
          </a:ln>
        </p:spPr>
      </p:pic>
    </p:spTree>
    <p:extLst>
      <p:ext uri="{BB962C8B-B14F-4D97-AF65-F5344CB8AC3E}">
        <p14:creationId xmlns:p14="http://schemas.microsoft.com/office/powerpoint/2010/main" val="11789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7120671" y="1605651"/>
            <a:ext cx="4499663" cy="495034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00308F"/>
              </a:buClr>
            </a:pPr>
            <a:r>
              <a:rPr lang="en-GB" sz="2400" dirty="0">
                <a:latin typeface="Myriad Pro"/>
                <a:ea typeface="Roboto Light"/>
              </a:rPr>
              <a:t>The flying layers are also in raster layers.  This image shows all the flying areas in Google Earth.</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7</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FLYING AREAS</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16" name="Google Shape;139;g123fec1f602_0_8">
            <a:extLst>
              <a:ext uri="{FF2B5EF4-FFF2-40B4-BE49-F238E27FC236}">
                <a16:creationId xmlns:a16="http://schemas.microsoft.com/office/drawing/2014/main" id="{BFF0030D-4211-C115-E1E6-60AFD99A4225}"/>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80537" y="1676987"/>
            <a:ext cx="6475706" cy="3753442"/>
          </a:xfrm>
          <a:prstGeom prst="rect">
            <a:avLst/>
          </a:prstGeom>
          <a:noFill/>
          <a:ln>
            <a:noFill/>
          </a:ln>
        </p:spPr>
      </p:pic>
    </p:spTree>
    <p:extLst>
      <p:ext uri="{BB962C8B-B14F-4D97-AF65-F5344CB8AC3E}">
        <p14:creationId xmlns:p14="http://schemas.microsoft.com/office/powerpoint/2010/main" val="1571404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479344" y="1491635"/>
            <a:ext cx="4499663"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indent="0">
              <a:spcBef>
                <a:spcPts val="326"/>
              </a:spcBef>
              <a:buSzPct val="65023"/>
              <a:buNone/>
            </a:pPr>
            <a:r>
              <a:rPr lang="en-GB" sz="2400" dirty="0"/>
              <a:t>After the mosaics are created, the percentage of the polygon that has biological activity and the average </a:t>
            </a:r>
            <a:r>
              <a:rPr lang="en-GB" sz="2400" dirty="0" err="1"/>
              <a:t>dBZ</a:t>
            </a:r>
            <a:r>
              <a:rPr lang="en-GB" sz="2400" dirty="0"/>
              <a:t> value of the NEXRAD return are extracted for each flying area.</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8</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EXTRACTION</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20" name="Picture 19">
            <a:extLst>
              <a:ext uri="{FF2B5EF4-FFF2-40B4-BE49-F238E27FC236}">
                <a16:creationId xmlns:a16="http://schemas.microsoft.com/office/drawing/2014/main" id="{CE8F0EFB-ACD6-4678-3B5E-3962760706FF}"/>
              </a:ext>
            </a:extLst>
          </p:cNvPr>
          <p:cNvPicPr>
            <a:picLocks noChangeAspect="1"/>
          </p:cNvPicPr>
          <p:nvPr/>
        </p:nvPicPr>
        <p:blipFill>
          <a:blip r:embed="rId6"/>
          <a:stretch>
            <a:fillRect/>
          </a:stretch>
        </p:blipFill>
        <p:spPr>
          <a:xfrm>
            <a:off x="4341375" y="3871901"/>
            <a:ext cx="4997325" cy="246476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68C2DAAB-16C7-F1EA-D5CB-756CB311A78E}"/>
              </a:ext>
            </a:extLst>
          </p:cNvPr>
          <p:cNvPicPr>
            <a:picLocks noChangeAspect="1"/>
          </p:cNvPicPr>
          <p:nvPr/>
        </p:nvPicPr>
        <p:blipFill>
          <a:blip r:embed="rId7"/>
          <a:stretch>
            <a:fillRect/>
          </a:stretch>
        </p:blipFill>
        <p:spPr>
          <a:xfrm>
            <a:off x="528506" y="1480288"/>
            <a:ext cx="5233156" cy="2581076"/>
          </a:xfrm>
          <a:prstGeom prst="rect">
            <a:avLst/>
          </a:prstGeom>
          <a:effectLst>
            <a:glow rad="127000">
              <a:schemeClr val="bg1"/>
            </a:glow>
          </a:effectLst>
        </p:spPr>
      </p:pic>
      <p:sp>
        <p:nvSpPr>
          <p:cNvPr id="23" name="Arrow: Right 22">
            <a:extLst>
              <a:ext uri="{FF2B5EF4-FFF2-40B4-BE49-F238E27FC236}">
                <a16:creationId xmlns:a16="http://schemas.microsoft.com/office/drawing/2014/main" id="{C478C1C2-0D45-F4B2-69C8-E68CEBF6F1F3}"/>
              </a:ext>
            </a:extLst>
          </p:cNvPr>
          <p:cNvSpPr/>
          <p:nvPr/>
        </p:nvSpPr>
        <p:spPr>
          <a:xfrm rot="1775341">
            <a:off x="4407576" y="3708261"/>
            <a:ext cx="729695" cy="460860"/>
          </a:xfrm>
          <a:prstGeom prst="rightArrow">
            <a:avLst/>
          </a:prstGeom>
          <a:solidFill>
            <a:srgbClr val="0030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1770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4801A6957F0347AEE249B7D09C8BC8" ma:contentTypeVersion="15" ma:contentTypeDescription="Create a new document." ma:contentTypeScope="" ma:versionID="cc21e04d0dc6427337fe975f4a27cb07">
  <xsd:schema xmlns:xsd="http://www.w3.org/2001/XMLSchema" xmlns:xs="http://www.w3.org/2001/XMLSchema" xmlns:p="http://schemas.microsoft.com/office/2006/metadata/properties" xmlns:ns3="ff679718-e1ce-4c47-816c-38e80a872977" xmlns:ns4="d324697d-a34e-4a88-afed-3e0987aced57" targetNamespace="http://schemas.microsoft.com/office/2006/metadata/properties" ma:root="true" ma:fieldsID="c2f126a338058d75bc168497e51ecfaa" ns3:_="" ns4:_="">
    <xsd:import namespace="ff679718-e1ce-4c47-816c-38e80a872977"/>
    <xsd:import namespace="d324697d-a34e-4a88-afed-3e0987aced5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679718-e1ce-4c47-816c-38e80a8729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24697d-a34e-4a88-afed-3e0987aced5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f679718-e1ce-4c47-816c-38e80a872977" xsi:nil="true"/>
  </documentManagement>
</p:properties>
</file>

<file path=customXml/itemProps1.xml><?xml version="1.0" encoding="utf-8"?>
<ds:datastoreItem xmlns:ds="http://schemas.openxmlformats.org/officeDocument/2006/customXml" ds:itemID="{2084D3DE-D6DB-4A67-A8E9-7E7668B18E34}">
  <ds:schemaRefs>
    <ds:schemaRef ds:uri="http://schemas.microsoft.com/sharepoint/v3/contenttype/forms"/>
  </ds:schemaRefs>
</ds:datastoreItem>
</file>

<file path=customXml/itemProps2.xml><?xml version="1.0" encoding="utf-8"?>
<ds:datastoreItem xmlns:ds="http://schemas.openxmlformats.org/officeDocument/2006/customXml" ds:itemID="{8355D631-0FB8-4C10-BA78-991054E856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679718-e1ce-4c47-816c-38e80a872977"/>
    <ds:schemaRef ds:uri="d324697d-a34e-4a88-afed-3e0987aced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0639B8-D787-48ED-9E19-65CB1AA77412}">
  <ds:schemaRefs>
    <ds:schemaRef ds:uri="http://schemas.microsoft.com/office/2006/metadata/properties"/>
    <ds:schemaRef ds:uri="http://schemas.microsoft.com/office/infopath/2007/PartnerControls"/>
    <ds:schemaRef ds:uri="http://schemas.microsoft.com/office/2006/documentManagement/types"/>
    <ds:schemaRef ds:uri="ff679718-e1ce-4c47-816c-38e80a872977"/>
    <ds:schemaRef ds:uri="http://purl.org/dc/elements/1.1/"/>
    <ds:schemaRef ds:uri="d324697d-a34e-4a88-afed-3e0987aced57"/>
    <ds:schemaRef ds:uri="http://www.w3.org/XML/1998/namespace"/>
    <ds:schemaRef ds:uri="http://purl.org/dc/dcmityp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5113</TotalTime>
  <Words>1731</Words>
  <Application>Microsoft Office PowerPoint</Application>
  <PresentationFormat>Widescreen</PresentationFormat>
  <Paragraphs>257</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Nova</vt:lpstr>
      <vt:lpstr>Arial,Sans-Serif</vt:lpstr>
      <vt:lpstr>Calibri</vt:lpstr>
      <vt:lpstr>Calibri Light</vt:lpstr>
      <vt:lpstr>Impact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Georgina</dc:creator>
  <cp:lastModifiedBy>Ron White</cp:lastModifiedBy>
  <cp:revision>308</cp:revision>
  <dcterms:created xsi:type="dcterms:W3CDTF">2021-03-18T12:47:43Z</dcterms:created>
  <dcterms:modified xsi:type="dcterms:W3CDTF">2023-04-07T15:38:53Z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0x010100314801A6957F0347AEE249B7D09C8BC8</vt:lpwstr>
  </property>
</Properties>
</file>